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288" r:id="rId4"/>
    <p:sldId id="289" r:id="rId5"/>
    <p:sldId id="299" r:id="rId6"/>
    <p:sldId id="300" r:id="rId7"/>
    <p:sldId id="323" r:id="rId8"/>
    <p:sldId id="290" r:id="rId9"/>
    <p:sldId id="291" r:id="rId10"/>
    <p:sldId id="292" r:id="rId11"/>
    <p:sldId id="293" r:id="rId12"/>
    <p:sldId id="322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08" r:id="rId21"/>
    <p:sldId id="317" r:id="rId22"/>
    <p:sldId id="310" r:id="rId23"/>
    <p:sldId id="311" r:id="rId24"/>
    <p:sldId id="312" r:id="rId25"/>
    <p:sldId id="315" r:id="rId26"/>
    <p:sldId id="316" r:id="rId27"/>
    <p:sldId id="318" r:id="rId28"/>
    <p:sldId id="319" r:id="rId29"/>
    <p:sldId id="320" r:id="rId30"/>
    <p:sldId id="321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7F94C-4B7A-4F58-A599-6F40A6B8831E}" type="datetimeFigureOut">
              <a:rPr lang="en-US" smtClean="0"/>
              <a:t>11/21/2020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3A9513-CBB4-4DE7-871C-0A973EBDCF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2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Shoubra Faculty of Engineering (SFE)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20E08-F305-43AB-8142-A421B529F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C3300"/>
                </a:solidFill>
              </a:rPr>
              <a:t/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en-US" dirty="0" smtClean="0">
                <a:solidFill>
                  <a:srgbClr val="CC3300"/>
                </a:solidFill>
              </a:rPr>
              <a:t>Geometric Transformations 2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Transformations between Two-Dimensional Coordinate Systems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0070C0"/>
                </a:solidFill>
              </a:rPr>
              <a:t>1- Translation </a:t>
            </a:r>
            <a:endParaRPr lang="de-DE" dirty="0">
              <a:solidFill>
                <a:srgbClr val="0070C0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684213" y="3870325"/>
            <a:ext cx="2519362" cy="2305050"/>
            <a:chOff x="1973" y="1752"/>
            <a:chExt cx="1587" cy="1452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 rot="-1690746">
            <a:off x="1189038" y="2933700"/>
            <a:ext cx="2519362" cy="2305050"/>
            <a:chOff x="1973" y="1752"/>
            <a:chExt cx="1587" cy="1452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1908175" y="54546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828675" y="5454650"/>
            <a:ext cx="19431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539750" y="37258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3059113" y="59515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924300" y="422275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692275" y="59578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r>
              <a:rPr lang="en-US" baseline="-25000"/>
              <a:t>n</a:t>
            </a:r>
            <a:endParaRPr lang="th-TH" baseline="-25000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468313" y="5303838"/>
            <a:ext cx="5762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r>
              <a:rPr lang="en-US" baseline="-25000"/>
              <a:t>n</a:t>
            </a:r>
            <a:endParaRPr lang="th-TH" baseline="-25000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611188" y="329406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2268538" y="5159375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pitchFamily="34" charset="0"/>
              </a:rPr>
              <a:t>θ</a:t>
            </a:r>
            <a:endParaRPr lang="th-TH" b="1" baseline="30000"/>
          </a:p>
        </p:txBody>
      </p:sp>
      <p:sp>
        <p:nvSpPr>
          <p:cNvPr id="19" name="Line 35"/>
          <p:cNvSpPr>
            <a:spLocks noChangeShapeType="1"/>
          </p:cNvSpPr>
          <p:nvPr/>
        </p:nvSpPr>
        <p:spPr bwMode="auto">
          <a:xfrm>
            <a:off x="3851275" y="5022850"/>
            <a:ext cx="5762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0" name="Oval 36"/>
          <p:cNvSpPr>
            <a:spLocks noChangeArrowheads="1"/>
          </p:cNvSpPr>
          <p:nvPr/>
        </p:nvSpPr>
        <p:spPr bwMode="auto">
          <a:xfrm>
            <a:off x="2051050" y="4230688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" name="Group 37"/>
          <p:cNvGrpSpPr>
            <a:grpSpLocks/>
          </p:cNvGrpSpPr>
          <p:nvPr/>
        </p:nvGrpSpPr>
        <p:grpSpPr bwMode="auto">
          <a:xfrm>
            <a:off x="5580063" y="3870325"/>
            <a:ext cx="2519362" cy="2305050"/>
            <a:chOff x="1973" y="1752"/>
            <a:chExt cx="1587" cy="1452"/>
          </a:xfrm>
        </p:grpSpPr>
        <p:sp>
          <p:nvSpPr>
            <p:cNvPr id="22" name="Line 38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3" name="Line 39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24" name="Group 40"/>
          <p:cNvGrpSpPr>
            <a:grpSpLocks/>
          </p:cNvGrpSpPr>
          <p:nvPr/>
        </p:nvGrpSpPr>
        <p:grpSpPr bwMode="auto">
          <a:xfrm rot="-1690746">
            <a:off x="5003800" y="3451225"/>
            <a:ext cx="2519363" cy="2305050"/>
            <a:chOff x="1973" y="1752"/>
            <a:chExt cx="1587" cy="1452"/>
          </a:xfrm>
        </p:grpSpPr>
        <p:sp>
          <p:nvSpPr>
            <p:cNvPr id="25" name="Line 41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Line 42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5435600" y="37258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/>
          </a:p>
        </p:txBody>
      </p:sp>
      <p:sp>
        <p:nvSpPr>
          <p:cNvPr id="28" name="Text Box 46"/>
          <p:cNvSpPr txBox="1">
            <a:spLocks noChangeArrowheads="1"/>
          </p:cNvSpPr>
          <p:nvPr/>
        </p:nvSpPr>
        <p:spPr bwMode="auto">
          <a:xfrm>
            <a:off x="7954963" y="5951538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/>
          </a:p>
        </p:txBody>
      </p:sp>
      <p:sp>
        <p:nvSpPr>
          <p:cNvPr id="29" name="Text Box 47"/>
          <p:cNvSpPr txBox="1">
            <a:spLocks noChangeArrowheads="1"/>
          </p:cNvSpPr>
          <p:nvPr/>
        </p:nvSpPr>
        <p:spPr bwMode="auto">
          <a:xfrm>
            <a:off x="7740650" y="4727575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30" name="Text Box 50"/>
          <p:cNvSpPr txBox="1">
            <a:spLocks noChangeArrowheads="1"/>
          </p:cNvSpPr>
          <p:nvPr/>
        </p:nvSpPr>
        <p:spPr bwMode="auto">
          <a:xfrm>
            <a:off x="4427538" y="39354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31" name="Text Box 51"/>
          <p:cNvSpPr txBox="1">
            <a:spLocks noChangeArrowheads="1"/>
          </p:cNvSpPr>
          <p:nvPr/>
        </p:nvSpPr>
        <p:spPr bwMode="auto">
          <a:xfrm>
            <a:off x="6083300" y="5651500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pitchFamily="34" charset="0"/>
              </a:rPr>
              <a:t>θ</a:t>
            </a:r>
            <a:endParaRPr lang="th-TH" b="1" baseline="30000"/>
          </a:p>
        </p:txBody>
      </p:sp>
      <p:sp>
        <p:nvSpPr>
          <p:cNvPr id="32" name="Oval 53"/>
          <p:cNvSpPr>
            <a:spLocks noChangeArrowheads="1"/>
          </p:cNvSpPr>
          <p:nvPr/>
        </p:nvSpPr>
        <p:spPr bwMode="auto">
          <a:xfrm>
            <a:off x="5867400" y="4748213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55"/>
          <p:cNvSpPr>
            <a:spLocks noChangeShapeType="1"/>
          </p:cNvSpPr>
          <p:nvPr/>
        </p:nvSpPr>
        <p:spPr bwMode="auto">
          <a:xfrm>
            <a:off x="5905500" y="4794250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4" name="Line 56"/>
          <p:cNvSpPr>
            <a:spLocks noChangeShapeType="1"/>
          </p:cNvSpPr>
          <p:nvPr/>
        </p:nvSpPr>
        <p:spPr bwMode="auto">
          <a:xfrm flipH="1">
            <a:off x="5276850" y="4806950"/>
            <a:ext cx="590550" cy="317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" name="Line 57"/>
          <p:cNvSpPr>
            <a:spLocks noChangeShapeType="1"/>
          </p:cNvSpPr>
          <p:nvPr/>
        </p:nvSpPr>
        <p:spPr bwMode="auto">
          <a:xfrm>
            <a:off x="5892800" y="4781550"/>
            <a:ext cx="433388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6" name="Text Box 58"/>
          <p:cNvSpPr txBox="1">
            <a:spLocks noChangeArrowheads="1"/>
          </p:cNvSpPr>
          <p:nvPr/>
        </p:nvSpPr>
        <p:spPr bwMode="auto">
          <a:xfrm>
            <a:off x="2051050" y="3941763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th-TH"/>
          </a:p>
        </p:txBody>
      </p:sp>
      <p:sp>
        <p:nvSpPr>
          <p:cNvPr id="37" name="Text Box 59"/>
          <p:cNvSpPr txBox="1">
            <a:spLocks noChangeArrowheads="1"/>
          </p:cNvSpPr>
          <p:nvPr/>
        </p:nvSpPr>
        <p:spPr bwMode="auto">
          <a:xfrm>
            <a:off x="5867400" y="4440238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th-TH"/>
          </a:p>
        </p:txBody>
      </p:sp>
      <p:sp>
        <p:nvSpPr>
          <p:cNvPr id="38" name="Line 60"/>
          <p:cNvSpPr>
            <a:spLocks noChangeShapeType="1"/>
          </p:cNvSpPr>
          <p:nvPr/>
        </p:nvSpPr>
        <p:spPr bwMode="auto">
          <a:xfrm flipH="1">
            <a:off x="5699125" y="47942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9" name="Text Box 61"/>
          <p:cNvSpPr txBox="1">
            <a:spLocks noChangeArrowheads="1"/>
          </p:cNvSpPr>
          <p:nvPr/>
        </p:nvSpPr>
        <p:spPr bwMode="auto">
          <a:xfrm>
            <a:off x="5795963" y="588645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 baseline="-25000"/>
          </a:p>
        </p:txBody>
      </p: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5435600" y="4589463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 baseline="-25000"/>
          </a:p>
        </p:txBody>
      </p:sp>
      <p:sp>
        <p:nvSpPr>
          <p:cNvPr id="41" name="Text Box 63"/>
          <p:cNvSpPr txBox="1">
            <a:spLocks noChangeArrowheads="1"/>
          </p:cNvSpPr>
          <p:nvPr/>
        </p:nvSpPr>
        <p:spPr bwMode="auto">
          <a:xfrm>
            <a:off x="4932363" y="5014913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42" name="Text Box 64"/>
          <p:cNvSpPr txBox="1">
            <a:spLocks noChangeArrowheads="1"/>
          </p:cNvSpPr>
          <p:nvPr/>
        </p:nvSpPr>
        <p:spPr bwMode="auto">
          <a:xfrm>
            <a:off x="6300788" y="5519738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</a:t>
            </a:r>
            <a:r>
              <a:rPr lang="en-US" b="1" baseline="30000"/>
              <a:t>’</a:t>
            </a:r>
            <a:endParaRPr lang="th-TH" b="1" baseline="30000"/>
          </a:p>
        </p:txBody>
      </p:sp>
      <p:graphicFrame>
        <p:nvGraphicFramePr>
          <p:cNvPr id="43" name="Object 65"/>
          <p:cNvGraphicFramePr>
            <a:graphicFrameLocks noChangeAspect="1"/>
          </p:cNvGraphicFramePr>
          <p:nvPr/>
        </p:nvGraphicFramePr>
        <p:xfrm>
          <a:off x="2533650" y="1781175"/>
          <a:ext cx="4003675" cy="159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73" name="Equation" r:id="rId3" imgW="1777680" imgH="711000" progId="Equation.3">
                  <p:embed/>
                </p:oleObj>
              </mc:Choice>
              <mc:Fallback>
                <p:oleObj name="Equation" r:id="rId3" imgW="1777680" imgH="711000" progId="Equation.3">
                  <p:embed/>
                  <p:pic>
                    <p:nvPicPr>
                      <p:cNvPr id="0" name="Object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1781175"/>
                        <a:ext cx="4003675" cy="159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Transformations between Two-Dimensional Coordinate Systems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olidFill>
                  <a:srgbClr val="0070C0"/>
                </a:solidFill>
              </a:rPr>
              <a:t>2- Clockwise rotation</a:t>
            </a:r>
            <a:endParaRPr lang="de-DE" dirty="0">
              <a:solidFill>
                <a:srgbClr val="0070C0"/>
              </a:solidFill>
            </a:endParaRPr>
          </a:p>
        </p:txBody>
      </p:sp>
      <p:sp>
        <p:nvSpPr>
          <p:cNvPr id="4" name="Line 17"/>
          <p:cNvSpPr>
            <a:spLocks noChangeShapeType="1"/>
          </p:cNvSpPr>
          <p:nvPr/>
        </p:nvSpPr>
        <p:spPr bwMode="auto">
          <a:xfrm>
            <a:off x="4643438" y="4672012"/>
            <a:ext cx="57626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547813" y="3303587"/>
            <a:ext cx="2519362" cy="2305050"/>
            <a:chOff x="1973" y="1752"/>
            <a:chExt cx="1587" cy="1452"/>
          </a:xfrm>
        </p:grpSpPr>
        <p:sp>
          <p:nvSpPr>
            <p:cNvPr id="6" name="Line 20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7" name="Line 21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 rot="-1690746">
            <a:off x="971550" y="2884487"/>
            <a:ext cx="2519363" cy="2305050"/>
            <a:chOff x="1973" y="1752"/>
            <a:chExt cx="1587" cy="1452"/>
          </a:xfrm>
        </p:grpSpPr>
        <p:sp>
          <p:nvSpPr>
            <p:cNvPr id="9" name="Line 23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0" name="Line 24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1" name="Text Box 25"/>
          <p:cNvSpPr txBox="1">
            <a:spLocks noChangeArrowheads="1"/>
          </p:cNvSpPr>
          <p:nvPr/>
        </p:nvSpPr>
        <p:spPr bwMode="auto">
          <a:xfrm>
            <a:off x="1403350" y="3159125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/>
          </a:p>
        </p:txBody>
      </p:sp>
      <p:sp>
        <p:nvSpPr>
          <p:cNvPr id="12" name="Text Box 26"/>
          <p:cNvSpPr txBox="1">
            <a:spLocks noChangeArrowheads="1"/>
          </p:cNvSpPr>
          <p:nvPr/>
        </p:nvSpPr>
        <p:spPr bwMode="auto">
          <a:xfrm>
            <a:off x="3922713" y="5384800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/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3708400" y="4160837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395288" y="3368675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2051050" y="5084762"/>
            <a:ext cx="7921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pitchFamily="34" charset="0"/>
              </a:rPr>
              <a:t>θ</a:t>
            </a:r>
            <a:endParaRPr lang="th-TH" b="1" baseline="30000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1835150" y="4181475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31"/>
          <p:cNvSpPr>
            <a:spLocks noChangeShapeType="1"/>
          </p:cNvSpPr>
          <p:nvPr/>
        </p:nvSpPr>
        <p:spPr bwMode="auto">
          <a:xfrm>
            <a:off x="1873250" y="4227512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H="1">
            <a:off x="1244600" y="4240212"/>
            <a:ext cx="590550" cy="3175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1860550" y="4214812"/>
            <a:ext cx="433388" cy="863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0" name="Text Box 35"/>
          <p:cNvSpPr txBox="1">
            <a:spLocks noChangeArrowheads="1"/>
          </p:cNvSpPr>
          <p:nvPr/>
        </p:nvSpPr>
        <p:spPr bwMode="auto">
          <a:xfrm>
            <a:off x="1835150" y="3873500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th-TH"/>
          </a:p>
        </p:txBody>
      </p:sp>
      <p:sp>
        <p:nvSpPr>
          <p:cNvPr id="21" name="Line 36"/>
          <p:cNvSpPr>
            <a:spLocks noChangeShapeType="1"/>
          </p:cNvSpPr>
          <p:nvPr/>
        </p:nvSpPr>
        <p:spPr bwMode="auto">
          <a:xfrm flipH="1">
            <a:off x="1666875" y="4227512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1763713" y="5319712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 baseline="-25000"/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1403350" y="4022725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 baseline="-25000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900113" y="4448175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25" name="Text Box 40"/>
          <p:cNvSpPr txBox="1">
            <a:spLocks noChangeArrowheads="1"/>
          </p:cNvSpPr>
          <p:nvPr/>
        </p:nvSpPr>
        <p:spPr bwMode="auto">
          <a:xfrm>
            <a:off x="2268538" y="4953000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 </a:t>
            </a:r>
            <a:r>
              <a:rPr lang="en-US" b="1" baseline="30000"/>
              <a:t>’</a:t>
            </a:r>
            <a:endParaRPr lang="th-TH" b="1" baseline="30000"/>
          </a:p>
        </p:txBody>
      </p:sp>
      <p:graphicFrame>
        <p:nvGraphicFramePr>
          <p:cNvPr id="26" name="Object 41"/>
          <p:cNvGraphicFramePr>
            <a:graphicFrameLocks noChangeAspect="1"/>
          </p:cNvGraphicFramePr>
          <p:nvPr/>
        </p:nvGraphicFramePr>
        <p:xfrm>
          <a:off x="4343400" y="1676400"/>
          <a:ext cx="2997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2" name="Equation" r:id="rId3" imgW="1663560" imgH="711000" progId="Equation.3">
                  <p:embed/>
                </p:oleObj>
              </mc:Choice>
              <mc:Fallback>
                <p:oleObj name="Equation" r:id="rId3" imgW="1663560" imgH="7110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76400"/>
                        <a:ext cx="2997200" cy="128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7" name="Group 42"/>
          <p:cNvGrpSpPr>
            <a:grpSpLocks/>
          </p:cNvGrpSpPr>
          <p:nvPr/>
        </p:nvGrpSpPr>
        <p:grpSpPr bwMode="auto">
          <a:xfrm>
            <a:off x="5580063" y="3303587"/>
            <a:ext cx="2519362" cy="2305050"/>
            <a:chOff x="1973" y="1752"/>
            <a:chExt cx="1587" cy="1452"/>
          </a:xfrm>
        </p:grpSpPr>
        <p:sp>
          <p:nvSpPr>
            <p:cNvPr id="28" name="Line 43"/>
            <p:cNvSpPr>
              <a:spLocks noChangeShapeType="1"/>
            </p:cNvSpPr>
            <p:nvPr/>
          </p:nvSpPr>
          <p:spPr bwMode="auto">
            <a:xfrm>
              <a:off x="1973" y="3068"/>
              <a:ext cx="15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9" name="Line 44"/>
            <p:cNvSpPr>
              <a:spLocks noChangeShapeType="1"/>
            </p:cNvSpPr>
            <p:nvPr/>
          </p:nvSpPr>
          <p:spPr bwMode="auto">
            <a:xfrm flipV="1">
              <a:off x="2063" y="1752"/>
              <a:ext cx="0" cy="14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0" name="Text Box 48"/>
          <p:cNvSpPr txBox="1">
            <a:spLocks noChangeArrowheads="1"/>
          </p:cNvSpPr>
          <p:nvPr/>
        </p:nvSpPr>
        <p:spPr bwMode="auto">
          <a:xfrm>
            <a:off x="5435600" y="3159125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/>
          </a:p>
        </p:txBody>
      </p:sp>
      <p:sp>
        <p:nvSpPr>
          <p:cNvPr id="31" name="Text Box 49"/>
          <p:cNvSpPr txBox="1">
            <a:spLocks noChangeArrowheads="1"/>
          </p:cNvSpPr>
          <p:nvPr/>
        </p:nvSpPr>
        <p:spPr bwMode="auto">
          <a:xfrm>
            <a:off x="7954963" y="5384800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/>
          </a:p>
        </p:txBody>
      </p:sp>
      <p:sp>
        <p:nvSpPr>
          <p:cNvPr id="32" name="Text Box 51"/>
          <p:cNvSpPr txBox="1">
            <a:spLocks noChangeArrowheads="1"/>
          </p:cNvSpPr>
          <p:nvPr/>
        </p:nvSpPr>
        <p:spPr bwMode="auto">
          <a:xfrm>
            <a:off x="4427538" y="3368675"/>
            <a:ext cx="7921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 </a:t>
            </a:r>
            <a:r>
              <a:rPr lang="en-US" b="1" baseline="30000"/>
              <a:t>’</a:t>
            </a:r>
            <a:endParaRPr lang="th-TH" b="1" baseline="30000"/>
          </a:p>
        </p:txBody>
      </p:sp>
      <p:sp>
        <p:nvSpPr>
          <p:cNvPr id="33" name="Oval 53"/>
          <p:cNvSpPr>
            <a:spLocks noChangeArrowheads="1"/>
          </p:cNvSpPr>
          <p:nvPr/>
        </p:nvSpPr>
        <p:spPr bwMode="auto">
          <a:xfrm>
            <a:off x="5867400" y="4181475"/>
            <a:ext cx="73025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54"/>
          <p:cNvSpPr>
            <a:spLocks noChangeShapeType="1"/>
          </p:cNvSpPr>
          <p:nvPr/>
        </p:nvSpPr>
        <p:spPr bwMode="auto">
          <a:xfrm>
            <a:off x="5905500" y="4227512"/>
            <a:ext cx="0" cy="11509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5" name="Text Box 57"/>
          <p:cNvSpPr txBox="1">
            <a:spLocks noChangeArrowheads="1"/>
          </p:cNvSpPr>
          <p:nvPr/>
        </p:nvSpPr>
        <p:spPr bwMode="auto">
          <a:xfrm>
            <a:off x="5867400" y="3873500"/>
            <a:ext cx="360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</a:t>
            </a:r>
            <a:endParaRPr lang="th-TH"/>
          </a:p>
        </p:txBody>
      </p:sp>
      <p:sp>
        <p:nvSpPr>
          <p:cNvPr id="36" name="Line 58"/>
          <p:cNvSpPr>
            <a:spLocks noChangeShapeType="1"/>
          </p:cNvSpPr>
          <p:nvPr/>
        </p:nvSpPr>
        <p:spPr bwMode="auto">
          <a:xfrm flipH="1">
            <a:off x="5699125" y="4227512"/>
            <a:ext cx="215900" cy="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37" name="Text Box 59"/>
          <p:cNvSpPr txBox="1">
            <a:spLocks noChangeArrowheads="1"/>
          </p:cNvSpPr>
          <p:nvPr/>
        </p:nvSpPr>
        <p:spPr bwMode="auto">
          <a:xfrm>
            <a:off x="5795963" y="5319712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x</a:t>
            </a:r>
            <a:endParaRPr lang="th-TH" baseline="-25000"/>
          </a:p>
        </p:txBody>
      </p:sp>
      <p:sp>
        <p:nvSpPr>
          <p:cNvPr id="38" name="Text Box 60"/>
          <p:cNvSpPr txBox="1">
            <a:spLocks noChangeArrowheads="1"/>
          </p:cNvSpPr>
          <p:nvPr/>
        </p:nvSpPr>
        <p:spPr bwMode="auto">
          <a:xfrm>
            <a:off x="5435600" y="4022725"/>
            <a:ext cx="576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 baseline="-25000"/>
          </a:p>
        </p:txBody>
      </p:sp>
      <p:graphicFrame>
        <p:nvGraphicFramePr>
          <p:cNvPr id="39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456169"/>
              </p:ext>
            </p:extLst>
          </p:nvPr>
        </p:nvGraphicFramePr>
        <p:xfrm>
          <a:off x="1381125" y="6111875"/>
          <a:ext cx="595312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3" name="Equation" r:id="rId5" imgW="3073320" imgH="266400" progId="Equation.3">
                  <p:embed/>
                </p:oleObj>
              </mc:Choice>
              <mc:Fallback>
                <p:oleObj name="Equation" r:id="rId5" imgW="3073320" imgH="26640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1125" y="6111875"/>
                        <a:ext cx="5953125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Transformations between Two-Dimensional Coordinate Systems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 smtClean="0"/>
              <a:t>After Applying the require transformations the process will be applied in reverse</a:t>
            </a:r>
          </a:p>
          <a:p>
            <a:r>
              <a:rPr lang="en-US" sz="2800" dirty="0" smtClean="0"/>
              <a:t>This is done in two steps:</a:t>
            </a:r>
          </a:p>
          <a:p>
            <a:pPr lvl="1"/>
            <a:r>
              <a:rPr lang="en-US" sz="2600" dirty="0"/>
              <a:t>Rotation the </a:t>
            </a:r>
            <a:r>
              <a:rPr lang="en-US" sz="2600" i="1" dirty="0"/>
              <a:t>x’</a:t>
            </a:r>
            <a:r>
              <a:rPr lang="en-US" sz="2600" dirty="0"/>
              <a:t> </a:t>
            </a:r>
            <a:r>
              <a:rPr lang="en-US" sz="2600" dirty="0" smtClean="0"/>
              <a:t>to its original place with </a:t>
            </a:r>
            <a:r>
              <a:rPr lang="en-US" sz="2600" dirty="0"/>
              <a:t>angel </a:t>
            </a:r>
            <a:r>
              <a:rPr lang="en-US" sz="2600" dirty="0" smtClean="0"/>
              <a:t>(</a:t>
            </a:r>
            <a:r>
              <a:rPr lang="el-GR" sz="2600" dirty="0" smtClean="0"/>
              <a:t>ϴ</a:t>
            </a:r>
            <a:r>
              <a:rPr lang="en-US" sz="2600" dirty="0" smtClean="0"/>
              <a:t>).</a:t>
            </a:r>
          </a:p>
          <a:p>
            <a:pPr lvl="1"/>
            <a:r>
              <a:rPr lang="en-US" sz="2600" dirty="0" smtClean="0"/>
              <a:t>Translate so that the origin 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i="1" dirty="0" err="1" smtClean="0"/>
              <a:t>,y</a:t>
            </a:r>
            <a:r>
              <a:rPr lang="en-US" sz="2600" i="1" baseline="-25000" dirty="0" err="1" smtClean="0"/>
              <a:t>n</a:t>
            </a:r>
            <a:r>
              <a:rPr lang="en-US" sz="2600" dirty="0" smtClean="0"/>
              <a:t>) of the </a:t>
            </a:r>
            <a:r>
              <a:rPr lang="en-US" sz="2600" i="1" dirty="0" err="1" smtClean="0"/>
              <a:t>x’y</a:t>
            </a:r>
            <a:r>
              <a:rPr lang="en-US" sz="2600" i="1" dirty="0" smtClean="0"/>
              <a:t>’</a:t>
            </a:r>
            <a:r>
              <a:rPr lang="en-US" sz="2600" dirty="0" smtClean="0"/>
              <a:t> system is to its original place.</a:t>
            </a:r>
          </a:p>
          <a:p>
            <a:pPr lvl="1"/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468227"/>
              </p:ext>
            </p:extLst>
          </p:nvPr>
        </p:nvGraphicFramePr>
        <p:xfrm>
          <a:off x="304800" y="5029200"/>
          <a:ext cx="8585200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3" name="Equation" r:id="rId3" imgW="4431960" imgH="355320" progId="Equation.3">
                  <p:embed/>
                </p:oleObj>
              </mc:Choice>
              <mc:Fallback>
                <p:oleObj name="Equation" r:id="rId3" imgW="4431960" imgH="355320" progId="Equation.3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29200"/>
                        <a:ext cx="8585200" cy="69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09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139127" y="2780928"/>
            <a:ext cx="4897369" cy="3811960"/>
            <a:chOff x="708" y="1274"/>
            <a:chExt cx="3244" cy="2623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 flipV="1">
              <a:off x="2186" y="1368"/>
              <a:ext cx="0" cy="168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rot="5400000" flipV="1">
              <a:off x="2521" y="2584"/>
              <a:ext cx="756" cy="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3488" y="3666"/>
              <a:ext cx="46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latin typeface="Times New Roman" pitchFamily="18" charset="0"/>
                </a:rPr>
                <a:t>x axis</a:t>
              </a:r>
              <a:endParaRPr lang="en-US" b="1" i="1">
                <a:latin typeface="Times New Roman" pitchFamily="18" charset="0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2212" y="1274"/>
              <a:ext cx="45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latin typeface="Times New Roman" pitchFamily="18" charset="0"/>
                </a:rPr>
                <a:t>y axis</a:t>
              </a:r>
              <a:endParaRPr lang="en-US" b="1" i="1">
                <a:latin typeface="Times New Roman" pitchFamily="18" charset="0"/>
              </a:endParaRPr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rot="-5400000" flipH="1" flipV="1">
              <a:off x="1091" y="2585"/>
              <a:ext cx="756" cy="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726" y="3649"/>
              <a:ext cx="44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latin typeface="Times New Roman" pitchFamily="18" charset="0"/>
                </a:rPr>
                <a:t>z axis</a:t>
              </a:r>
              <a:endParaRPr lang="en-US" b="1" i="1">
                <a:latin typeface="Times New Roman" pitchFamily="18" charset="0"/>
              </a:endParaRPr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rot="5400000" flipV="1">
              <a:off x="1900" y="3021"/>
              <a:ext cx="446" cy="898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 flipV="1">
              <a:off x="1682" y="2280"/>
              <a:ext cx="0" cy="955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 rot="-5400000" flipH="1" flipV="1">
              <a:off x="1818" y="1936"/>
              <a:ext cx="236" cy="475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 rot="5400000" flipV="1">
              <a:off x="1916" y="2077"/>
              <a:ext cx="446" cy="898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2570" y="2720"/>
              <a:ext cx="0" cy="955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rot="-5400000" flipH="1" flipV="1">
              <a:off x="2706" y="2376"/>
              <a:ext cx="236" cy="475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rot="5400000" flipV="1">
              <a:off x="2404" y="1829"/>
              <a:ext cx="446" cy="898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3058" y="2472"/>
              <a:ext cx="0" cy="955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rot="-5400000" flipH="1" flipV="1">
              <a:off x="2682" y="3328"/>
              <a:ext cx="236" cy="475"/>
            </a:xfrm>
            <a:prstGeom prst="line">
              <a:avLst/>
            </a:prstGeom>
            <a:noFill/>
            <a:ln w="12700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2" name="Oval 20"/>
            <p:cNvSpPr>
              <a:spLocks noChangeArrowheads="1"/>
            </p:cNvSpPr>
            <p:nvPr/>
          </p:nvSpPr>
          <p:spPr bwMode="auto">
            <a:xfrm>
              <a:off x="2536" y="2696"/>
              <a:ext cx="80" cy="80"/>
            </a:xfrm>
            <a:prstGeom prst="ellipse">
              <a:avLst/>
            </a:prstGeom>
            <a:solidFill>
              <a:srgbClr val="FF9900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2502" y="2496"/>
              <a:ext cx="20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solidFill>
                    <a:srgbClr val="FF9900"/>
                  </a:solidFill>
                  <a:latin typeface="Times New Roman" pitchFamily="18" charset="0"/>
                </a:rPr>
                <a:t>P</a:t>
              </a:r>
              <a:endParaRPr lang="en-US" b="1" i="1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2036" y="1858"/>
              <a:ext cx="18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solidFill>
                    <a:srgbClr val="FF9900"/>
                  </a:solidFill>
                  <a:latin typeface="Times New Roman" pitchFamily="18" charset="0"/>
                </a:rPr>
                <a:t>y</a:t>
              </a:r>
              <a:endParaRPr lang="en-US" b="1" i="1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1516" y="3058"/>
              <a:ext cx="172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solidFill>
                    <a:srgbClr val="FF9900"/>
                  </a:solidFill>
                  <a:latin typeface="Times New Roman" pitchFamily="18" charset="0"/>
                </a:rPr>
                <a:t>z</a:t>
              </a:r>
              <a:endParaRPr lang="en-US" b="1" i="1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26" name="Text Box 24"/>
            <p:cNvSpPr txBox="1">
              <a:spLocks noChangeArrowheads="1"/>
            </p:cNvSpPr>
            <p:nvPr/>
          </p:nvSpPr>
          <p:spPr bwMode="auto">
            <a:xfrm>
              <a:off x="3044" y="3250"/>
              <a:ext cx="18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b="1" i="1">
                  <a:solidFill>
                    <a:srgbClr val="FF9900"/>
                  </a:solidFill>
                  <a:latin typeface="Times New Roman" pitchFamily="18" charset="0"/>
                </a:rPr>
                <a:t>x</a:t>
              </a:r>
              <a:endParaRPr lang="en-US" b="1" i="1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</p:grpSp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Geometric Transformation in Three-dimensional Space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752600"/>
            <a:ext cx="468248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Extended from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two-dimensional methods by including considerations for the z coordinate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Accomplished in homogeneous coordinates using 4x4 matrix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Geometric Transformation in Three-dimensional Space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Three-dimensional Translation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1050" y="2276872"/>
            <a:ext cx="2190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0975" y="4509120"/>
            <a:ext cx="4391025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own Arrow 16"/>
          <p:cNvSpPr/>
          <p:nvPr/>
        </p:nvSpPr>
        <p:spPr>
          <a:xfrm>
            <a:off x="1547664" y="3789040"/>
            <a:ext cx="432048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5868144" y="1628800"/>
            <a:ext cx="2990850" cy="2428875"/>
            <a:chOff x="756" y="2645"/>
            <a:chExt cx="1884" cy="1530"/>
          </a:xfrm>
        </p:grpSpPr>
        <p:pic>
          <p:nvPicPr>
            <p:cNvPr id="9" name="Picture 5" descr="AADGHLY0"/>
            <p:cNvPicPr>
              <a:picLocks noChangeAspect="1" noChangeArrowheads="1"/>
            </p:cNvPicPr>
            <p:nvPr/>
          </p:nvPicPr>
          <p:blipFill>
            <a:blip r:embed="rId4" cstate="print"/>
            <a:srcRect l="24326" t="9352" r="51643" b="64676"/>
            <a:stretch>
              <a:fillRect/>
            </a:stretch>
          </p:blipFill>
          <p:spPr bwMode="auto">
            <a:xfrm>
              <a:off x="756" y="2645"/>
              <a:ext cx="1884" cy="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17"/>
            <p:cNvSpPr>
              <a:spLocks noChangeArrowheads="1"/>
            </p:cNvSpPr>
            <p:nvPr/>
          </p:nvSpPr>
          <p:spPr bwMode="auto">
            <a:xfrm>
              <a:off x="1909" y="3502"/>
              <a:ext cx="603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1" name="Text Box 18"/>
            <p:cNvSpPr txBox="1">
              <a:spLocks noChangeArrowheads="1"/>
            </p:cNvSpPr>
            <p:nvPr/>
          </p:nvSpPr>
          <p:spPr bwMode="auto">
            <a:xfrm>
              <a:off x="1824" y="343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IE" i="1" dirty="0">
                  <a:latin typeface="Times New Roman" pitchFamily="18" charset="0"/>
                  <a:cs typeface="Times New Roman" pitchFamily="18" charset="0"/>
                </a:rPr>
                <a:t>x, y, z</a:t>
              </a:r>
              <a:r>
                <a:rPr lang="en-IE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940152" y="4168477"/>
            <a:ext cx="2990850" cy="2428875"/>
            <a:chOff x="3461" y="2638"/>
            <a:chExt cx="1884" cy="1530"/>
          </a:xfrm>
        </p:grpSpPr>
        <p:pic>
          <p:nvPicPr>
            <p:cNvPr id="13" name="Picture 4" descr="AADGHLY0"/>
            <p:cNvPicPr>
              <a:picLocks noChangeAspect="1" noChangeArrowheads="1"/>
            </p:cNvPicPr>
            <p:nvPr/>
          </p:nvPicPr>
          <p:blipFill>
            <a:blip r:embed="rId4" cstate="print"/>
            <a:srcRect l="24326" t="9352" r="51643" b="64676"/>
            <a:stretch>
              <a:fillRect/>
            </a:stretch>
          </p:blipFill>
          <p:spPr bwMode="auto">
            <a:xfrm>
              <a:off x="3461" y="2638"/>
              <a:ext cx="1884" cy="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6" descr="AADGHLY0"/>
            <p:cNvPicPr>
              <a:picLocks noChangeAspect="1" noChangeArrowheads="1"/>
            </p:cNvPicPr>
            <p:nvPr/>
          </p:nvPicPr>
          <p:blipFill>
            <a:blip r:embed="rId4" cstate="print"/>
            <a:srcRect l="35883" t="17484" r="59947" b="75319"/>
            <a:stretch>
              <a:fillRect/>
            </a:stretch>
          </p:blipFill>
          <p:spPr bwMode="auto">
            <a:xfrm>
              <a:off x="3796" y="3363"/>
              <a:ext cx="327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 rot="1070086">
              <a:off x="4431" y="3048"/>
              <a:ext cx="879" cy="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4066" y="3742"/>
              <a:ext cx="603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9" name="Line 7"/>
            <p:cNvSpPr>
              <a:spLocks noChangeShapeType="1"/>
            </p:cNvSpPr>
            <p:nvPr/>
          </p:nvSpPr>
          <p:spPr bwMode="auto">
            <a:xfrm flipV="1">
              <a:off x="3561" y="3735"/>
              <a:ext cx="369" cy="1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0" name="Line 8"/>
            <p:cNvSpPr>
              <a:spLocks noChangeShapeType="1"/>
            </p:cNvSpPr>
            <p:nvPr/>
          </p:nvSpPr>
          <p:spPr bwMode="auto">
            <a:xfrm flipV="1">
              <a:off x="4093" y="3577"/>
              <a:ext cx="186" cy="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21" name="Text Box 15"/>
            <p:cNvSpPr txBox="1">
              <a:spLocks noChangeArrowheads="1"/>
            </p:cNvSpPr>
            <p:nvPr/>
          </p:nvSpPr>
          <p:spPr bwMode="auto">
            <a:xfrm>
              <a:off x="3975" y="3670"/>
              <a:ext cx="6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IE" i="1">
                  <a:latin typeface="Times New Roman" pitchFamily="18" charset="0"/>
                  <a:cs typeface="Times New Roman" pitchFamily="18" charset="0"/>
                </a:rPr>
                <a:t>x’, y’, z’</a:t>
              </a:r>
              <a:r>
                <a:rPr lang="en-IE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Geometric Transformation in Three-dimensional Space</a:t>
            </a:r>
            <a:endParaRPr kumimoji="0" lang="de-DE" sz="44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Three-dimensional Rotation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Rotation about z-axis: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de-D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2780928"/>
            <a:ext cx="3291757" cy="141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685" y="4648200"/>
            <a:ext cx="5102115" cy="1991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own Arrow 8"/>
          <p:cNvSpPr/>
          <p:nvPr/>
        </p:nvSpPr>
        <p:spPr>
          <a:xfrm>
            <a:off x="2209800" y="43434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4" descr="AADGHLJ0"/>
          <p:cNvPicPr>
            <a:picLocks noChangeAspect="1" noChangeArrowheads="1"/>
          </p:cNvPicPr>
          <p:nvPr/>
        </p:nvPicPr>
        <p:blipFill>
          <a:blip r:embed="rId4" cstate="print"/>
          <a:srcRect l="8450" t="21806" r="61659" b="38518"/>
          <a:stretch>
            <a:fillRect/>
          </a:stretch>
        </p:blipFill>
        <p:spPr bwMode="auto">
          <a:xfrm>
            <a:off x="5220072" y="1732568"/>
            <a:ext cx="3635896" cy="362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>
                <a:solidFill>
                  <a:srgbClr val="C00000"/>
                </a:solidFill>
              </a:rPr>
              <a:t/>
            </a:r>
            <a:br>
              <a:rPr lang="de-DE" dirty="0" smtClean="0">
                <a:solidFill>
                  <a:srgbClr val="C00000"/>
                </a:solidFill>
              </a:rPr>
            </a:br>
            <a:r>
              <a:rPr lang="de-DE" dirty="0" smtClean="0">
                <a:solidFill>
                  <a:srgbClr val="C00000"/>
                </a:solidFill>
              </a:rPr>
              <a:t>Geometric Transformation in Three-dimensional Space</a:t>
            </a:r>
            <a:br>
              <a:rPr lang="de-DE" dirty="0" smtClean="0">
                <a:solidFill>
                  <a:srgbClr val="C00000"/>
                </a:solidFill>
              </a:rPr>
            </a:b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/>
            </a:pPr>
            <a:r>
              <a:rPr lang="de-DE" u="sng" dirty="0" smtClean="0">
                <a:solidFill>
                  <a:srgbClr val="0070C0"/>
                </a:solidFill>
              </a:rPr>
              <a:t>Three-dimensional Rotation</a:t>
            </a:r>
          </a:p>
          <a:p>
            <a:pPr lvl="0">
              <a:defRPr/>
            </a:pPr>
            <a:r>
              <a:rPr lang="de-DE" dirty="0" smtClean="0"/>
              <a:t>Rotation about x-axis: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4944"/>
            <a:ext cx="3371850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725144"/>
            <a:ext cx="4933908" cy="1916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2209800" y="43434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7" descr="AADGHLJ0"/>
          <p:cNvPicPr>
            <a:picLocks noChangeAspect="1" noChangeArrowheads="1"/>
          </p:cNvPicPr>
          <p:nvPr/>
        </p:nvPicPr>
        <p:blipFill>
          <a:blip r:embed="rId4" cstate="print"/>
          <a:srcRect l="40462" t="21806" r="30569" b="38518"/>
          <a:stretch>
            <a:fillRect/>
          </a:stretch>
        </p:blipFill>
        <p:spPr bwMode="auto">
          <a:xfrm>
            <a:off x="5291296" y="1484784"/>
            <a:ext cx="377953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Geometric Transformation in Three-dimensional Space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  <a:defRPr/>
            </a:pPr>
            <a:r>
              <a:rPr lang="de-DE" u="sng" dirty="0" smtClean="0">
                <a:solidFill>
                  <a:srgbClr val="0070C0"/>
                </a:solidFill>
              </a:rPr>
              <a:t>Three-dimensional Rotation</a:t>
            </a:r>
          </a:p>
          <a:p>
            <a:pPr lvl="0">
              <a:defRPr/>
            </a:pPr>
            <a:r>
              <a:rPr lang="de-DE" dirty="0" smtClean="0"/>
              <a:t>Rotation about y-axis: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852936"/>
            <a:ext cx="34099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653136"/>
            <a:ext cx="5084415" cy="1865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2209800" y="4221088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8" descr="AADGHLJ0"/>
          <p:cNvPicPr>
            <a:picLocks noChangeAspect="1" noChangeArrowheads="1"/>
          </p:cNvPicPr>
          <p:nvPr/>
        </p:nvPicPr>
        <p:blipFill>
          <a:blip r:embed="rId4" cstate="print"/>
          <a:srcRect l="70248" t="21806" r="8711" b="38518"/>
          <a:stretch>
            <a:fillRect/>
          </a:stretch>
        </p:blipFill>
        <p:spPr bwMode="auto">
          <a:xfrm>
            <a:off x="5508104" y="2132856"/>
            <a:ext cx="2831772" cy="40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2771800" y="4797152"/>
            <a:ext cx="28803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Box 9"/>
          <p:cNvSpPr txBox="1"/>
          <p:nvPr/>
        </p:nvSpPr>
        <p:spPr>
          <a:xfrm>
            <a:off x="1331640" y="56612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-</a:t>
            </a:r>
            <a:endParaRPr lang="de-D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Geometric Transformation in Three-dimensional Space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General Three-dimensional Rotations</a:t>
            </a:r>
          </a:p>
          <a:p>
            <a:r>
              <a:rPr lang="de-DE" dirty="0" smtClean="0"/>
              <a:t>Rotation around an axis parralel to one of the coordinate axes:</a:t>
            </a:r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2600" dirty="0" smtClean="0"/>
              <a:t>Move to the origin</a:t>
            </a:r>
          </a:p>
          <a:p>
            <a:pPr>
              <a:buNone/>
            </a:pPr>
            <a:r>
              <a:rPr lang="en-US" sz="2600" dirty="0" smtClean="0"/>
              <a:t>	- Apply R(</a:t>
            </a:r>
            <a:r>
              <a:rPr lang="en-US" sz="2600" i="1" dirty="0" smtClean="0">
                <a:sym typeface="Symbol" pitchFamily="18" charset="2"/>
              </a:rPr>
              <a:t></a:t>
            </a:r>
            <a:r>
              <a:rPr lang="en-US" sz="2600" dirty="0" smtClean="0">
                <a:sym typeface="Symbol" pitchFamily="18" charset="2"/>
              </a:rPr>
              <a:t>)</a:t>
            </a:r>
          </a:p>
          <a:p>
            <a:pPr>
              <a:buNone/>
            </a:pPr>
            <a:r>
              <a:rPr lang="en-US" sz="2600" dirty="0" smtClean="0">
                <a:sym typeface="Symbol" pitchFamily="18" charset="2"/>
              </a:rPr>
              <a:t>	- Move back to original position</a:t>
            </a:r>
          </a:p>
          <a:p>
            <a:r>
              <a:rPr lang="en-US" sz="2800" dirty="0" smtClean="0">
                <a:sym typeface="Symbol" pitchFamily="18" charset="2"/>
              </a:rPr>
              <a:t>Transformation matrix:</a:t>
            </a:r>
            <a:endParaRPr lang="en-US" sz="2800" dirty="0" smtClean="0"/>
          </a:p>
          <a:p>
            <a:endParaRPr lang="de-DE" dirty="0"/>
          </a:p>
        </p:txBody>
      </p:sp>
      <p:graphicFrame>
        <p:nvGraphicFramePr>
          <p:cNvPr id="20482" name="Object 6"/>
          <p:cNvGraphicFramePr>
            <a:graphicFrameLocks noChangeAspect="1"/>
          </p:cNvGraphicFramePr>
          <p:nvPr/>
        </p:nvGraphicFramePr>
        <p:xfrm>
          <a:off x="3529013" y="5741988"/>
          <a:ext cx="244951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77" name="Equation" r:id="rId3" imgW="1015920" imgH="228600" progId="Equation.3">
                  <p:embed/>
                </p:oleObj>
              </mc:Choice>
              <mc:Fallback>
                <p:oleObj name="Equation" r:id="rId3" imgW="10159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9013" y="5741988"/>
                        <a:ext cx="2449512" cy="550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Geometric Transformation in Three-dimensional Space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General Three-dimensional Rotations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de-DE" dirty="0" smtClean="0"/>
              <a:t>Example:</a:t>
            </a:r>
            <a:endParaRPr lang="de-D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4901"/>
            <a:ext cx="9144000" cy="2483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9458" name="Object 6"/>
          <p:cNvGraphicFramePr>
            <a:graphicFrameLocks noChangeAspect="1"/>
          </p:cNvGraphicFramePr>
          <p:nvPr/>
        </p:nvGraphicFramePr>
        <p:xfrm>
          <a:off x="2915816" y="5728295"/>
          <a:ext cx="3675063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01" name="Equation" r:id="rId4" imgW="1523880" imgH="241200" progId="Equation.3">
                  <p:embed/>
                </p:oleObj>
              </mc:Choice>
              <mc:Fallback>
                <p:oleObj name="Equation" r:id="rId4" imgW="152388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5728295"/>
                        <a:ext cx="3675063" cy="581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C00000"/>
                </a:solidFill>
              </a:rPr>
              <a:t>Basic Two-Dimensional Geometric Transformations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geometric transformations: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Translation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Rotation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Scaling</a:t>
            </a:r>
          </a:p>
          <a:p>
            <a:r>
              <a:rPr lang="en-US" dirty="0" smtClean="0"/>
              <a:t>Other useful transformations:</a:t>
            </a:r>
          </a:p>
          <a:p>
            <a:pPr>
              <a:buNone/>
            </a:pPr>
            <a:r>
              <a:rPr lang="en-US" dirty="0" smtClean="0"/>
              <a:t>	- Reflection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Shear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Geometric Transformation in Three-dimensional Space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Three-dimensional Scaling</a:t>
            </a:r>
          </a:p>
          <a:p>
            <a:pPr>
              <a:buNone/>
            </a:pPr>
            <a:endParaRPr lang="de-DE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44862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5580112" y="1772816"/>
            <a:ext cx="2990850" cy="2428875"/>
            <a:chOff x="756" y="2645"/>
            <a:chExt cx="1884" cy="1530"/>
          </a:xfrm>
        </p:grpSpPr>
        <p:pic>
          <p:nvPicPr>
            <p:cNvPr id="7" name="Picture 13" descr="AADGHLY0"/>
            <p:cNvPicPr>
              <a:picLocks noChangeAspect="1" noChangeArrowheads="1"/>
            </p:cNvPicPr>
            <p:nvPr/>
          </p:nvPicPr>
          <p:blipFill>
            <a:blip r:embed="rId3" cstate="print"/>
            <a:srcRect l="24326" t="9352" r="51643" b="64676"/>
            <a:stretch>
              <a:fillRect/>
            </a:stretch>
          </p:blipFill>
          <p:spPr bwMode="auto">
            <a:xfrm>
              <a:off x="756" y="2645"/>
              <a:ext cx="1884" cy="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909" y="3502"/>
              <a:ext cx="603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9" name="Text Box 15"/>
            <p:cNvSpPr txBox="1">
              <a:spLocks noChangeArrowheads="1"/>
            </p:cNvSpPr>
            <p:nvPr/>
          </p:nvSpPr>
          <p:spPr bwMode="auto">
            <a:xfrm>
              <a:off x="1824" y="3439"/>
              <a:ext cx="540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 dirty="0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IE" i="1" dirty="0">
                  <a:latin typeface="Times New Roman" pitchFamily="18" charset="0"/>
                  <a:cs typeface="Times New Roman" pitchFamily="18" charset="0"/>
                </a:rPr>
                <a:t>x, y, z</a:t>
              </a:r>
              <a:r>
                <a:rPr lang="en-IE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5652120" y="4016375"/>
            <a:ext cx="3298825" cy="2511425"/>
            <a:chOff x="3300" y="2530"/>
            <a:chExt cx="2078" cy="1582"/>
          </a:xfrm>
        </p:grpSpPr>
        <p:pic>
          <p:nvPicPr>
            <p:cNvPr id="11" name="Picture 5" descr="AADGHLY0"/>
            <p:cNvPicPr>
              <a:picLocks noChangeAspect="1" noChangeArrowheads="1"/>
            </p:cNvPicPr>
            <p:nvPr/>
          </p:nvPicPr>
          <p:blipFill>
            <a:blip r:embed="rId3" cstate="print"/>
            <a:srcRect l="24326" t="9352" r="51643" b="64676"/>
            <a:stretch>
              <a:fillRect/>
            </a:stretch>
          </p:blipFill>
          <p:spPr bwMode="auto">
            <a:xfrm>
              <a:off x="3300" y="2582"/>
              <a:ext cx="1884" cy="15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7"/>
            <p:cNvSpPr>
              <a:spLocks noChangeArrowheads="1"/>
            </p:cNvSpPr>
            <p:nvPr/>
          </p:nvSpPr>
          <p:spPr bwMode="auto">
            <a:xfrm rot="1070086">
              <a:off x="4270" y="2992"/>
              <a:ext cx="879" cy="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3" name="Rectangle 8"/>
            <p:cNvSpPr>
              <a:spLocks noChangeArrowheads="1"/>
            </p:cNvSpPr>
            <p:nvPr/>
          </p:nvSpPr>
          <p:spPr bwMode="auto">
            <a:xfrm>
              <a:off x="3905" y="3686"/>
              <a:ext cx="603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/>
            </a:p>
          </p:txBody>
        </p:sp>
        <p:sp>
          <p:nvSpPr>
            <p:cNvPr id="14" name="Line 9"/>
            <p:cNvSpPr>
              <a:spLocks noChangeShapeType="1"/>
            </p:cNvSpPr>
            <p:nvPr/>
          </p:nvSpPr>
          <p:spPr bwMode="auto">
            <a:xfrm flipV="1">
              <a:off x="3400" y="3679"/>
              <a:ext cx="369" cy="16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5" name="Line 10"/>
            <p:cNvSpPr>
              <a:spLocks noChangeShapeType="1"/>
            </p:cNvSpPr>
            <p:nvPr/>
          </p:nvSpPr>
          <p:spPr bwMode="auto">
            <a:xfrm flipV="1">
              <a:off x="3932" y="3521"/>
              <a:ext cx="186" cy="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de-DE"/>
            </a:p>
          </p:txBody>
        </p:sp>
        <p:sp>
          <p:nvSpPr>
            <p:cNvPr id="16" name="Text Box 16"/>
            <p:cNvSpPr txBox="1">
              <a:spLocks noChangeArrowheads="1"/>
            </p:cNvSpPr>
            <p:nvPr/>
          </p:nvSpPr>
          <p:spPr bwMode="auto">
            <a:xfrm>
              <a:off x="3619" y="3877"/>
              <a:ext cx="1105" cy="23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IE">
                  <a:latin typeface="Times New Roman" pitchFamily="18" charset="0"/>
                  <a:cs typeface="Times New Roman" pitchFamily="18" charset="0"/>
                </a:rPr>
                <a:t>Scaled Position</a:t>
              </a:r>
              <a:endParaRPr lang="en-GB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4619" y="2530"/>
              <a:ext cx="738" cy="1021"/>
              <a:chOff x="4619" y="2530"/>
              <a:chExt cx="738" cy="1021"/>
            </a:xfrm>
          </p:grpSpPr>
          <p:pic>
            <p:nvPicPr>
              <p:cNvPr id="19" name="Picture 6" descr="AADGHLY0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35883" t="17484" r="59947" b="75319"/>
              <a:stretch>
                <a:fillRect/>
              </a:stretch>
            </p:blipFill>
            <p:spPr bwMode="auto">
              <a:xfrm>
                <a:off x="4619" y="2530"/>
                <a:ext cx="678" cy="87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0" name="Rectangle 21"/>
              <p:cNvSpPr>
                <a:spLocks noChangeArrowheads="1"/>
              </p:cNvSpPr>
              <p:nvPr/>
            </p:nvSpPr>
            <p:spPr bwMode="auto">
              <a:xfrm>
                <a:off x="5140" y="3289"/>
                <a:ext cx="217" cy="26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4694" y="3353"/>
              <a:ext cx="684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IE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IE" i="1">
                  <a:latin typeface="Times New Roman" pitchFamily="18" charset="0"/>
                  <a:cs typeface="Times New Roman" pitchFamily="18" charset="0"/>
                </a:rPr>
                <a:t>x’, y’, z’</a:t>
              </a:r>
              <a:r>
                <a:rPr lang="en-IE">
                  <a:latin typeface="Times New Roman" pitchFamily="18" charset="0"/>
                  <a:cs typeface="Times New Roman" pitchFamily="18" charset="0"/>
                </a:rPr>
                <a:t>)</a:t>
              </a:r>
              <a:endParaRPr lang="en-GB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3300"/>
                </a:solidFill>
              </a:rPr>
              <a:t/>
            </a:r>
            <a:br>
              <a:rPr lang="en-US" dirty="0" smtClean="0">
                <a:solidFill>
                  <a:srgbClr val="CC3300"/>
                </a:solidFill>
              </a:rPr>
            </a:br>
            <a:r>
              <a:rPr lang="de-DE" dirty="0">
                <a:solidFill>
                  <a:srgbClr val="C00000"/>
                </a:solidFill>
              </a:rPr>
              <a:t>Geometric Transformation in Opengl</a:t>
            </a:r>
            <a:endParaRPr lang="en-US" dirty="0">
              <a:solidFill>
                <a:srgbClr val="CC33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3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Basic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glTranslate</a:t>
            </a:r>
            <a:r>
              <a:rPr lang="en-US" dirty="0"/>
              <a:t>{</a:t>
            </a:r>
            <a:r>
              <a:rPr lang="en-US" dirty="0" err="1"/>
              <a:t>fd</a:t>
            </a:r>
            <a:r>
              <a:rPr lang="en-US" dirty="0"/>
              <a:t>}(TYPE x, TYPE y, TYPE z); </a:t>
            </a:r>
            <a:endParaRPr lang="en-US" dirty="0" smtClean="0"/>
          </a:p>
          <a:p>
            <a:r>
              <a:rPr lang="en-US" dirty="0" smtClean="0"/>
              <a:t>Move </a:t>
            </a:r>
            <a:r>
              <a:rPr lang="en-US" dirty="0"/>
              <a:t>an object by the given </a:t>
            </a:r>
            <a:r>
              <a:rPr lang="en-US" dirty="0" smtClean="0"/>
              <a:t>x, y, z values.</a:t>
            </a:r>
          </a:p>
          <a:p>
            <a:r>
              <a:rPr lang="en-US" dirty="0" smtClean="0"/>
              <a:t>Ex. </a:t>
            </a:r>
            <a:r>
              <a:rPr lang="en-US" dirty="0" err="1" smtClean="0"/>
              <a:t>glTranslatef</a:t>
            </a:r>
            <a:r>
              <a:rPr lang="en-US" dirty="0" smtClean="0"/>
              <a:t>(5,7,1)</a:t>
            </a:r>
            <a:endParaRPr lang="en-US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0"/>
            <a:ext cx="307657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Basic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glRotate</a:t>
            </a:r>
            <a:r>
              <a:rPr lang="en-US" sz="2800" dirty="0"/>
              <a:t>{</a:t>
            </a:r>
            <a:r>
              <a:rPr lang="en-US" sz="2800" dirty="0" err="1"/>
              <a:t>fd</a:t>
            </a:r>
            <a:r>
              <a:rPr lang="en-US" sz="2800" dirty="0"/>
              <a:t>}(TYPE angle, TYPE x, TYPE y, TYPE z); </a:t>
            </a:r>
            <a:endParaRPr lang="en-US" sz="2800" dirty="0" smtClean="0"/>
          </a:p>
          <a:p>
            <a:r>
              <a:rPr lang="en-US" sz="2800" dirty="0" smtClean="0"/>
              <a:t>Rotates </a:t>
            </a:r>
            <a:r>
              <a:rPr lang="en-US" sz="2800" dirty="0"/>
              <a:t>an object in a counterclockwise direction about the vector (</a:t>
            </a:r>
            <a:r>
              <a:rPr lang="en-US" sz="2800" dirty="0" err="1"/>
              <a:t>x,y,z</a:t>
            </a:r>
            <a:r>
              <a:rPr lang="en-US" sz="2800" dirty="0"/>
              <a:t>). </a:t>
            </a:r>
            <a:endParaRPr lang="en-US" sz="2800" dirty="0" smtClean="0"/>
          </a:p>
          <a:p>
            <a:r>
              <a:rPr lang="en-US" sz="2800" dirty="0" smtClean="0"/>
              <a:t>Ex</a:t>
            </a:r>
            <a:r>
              <a:rPr lang="en-US" sz="2800" dirty="0"/>
              <a:t>. </a:t>
            </a:r>
            <a:r>
              <a:rPr lang="en-US" sz="2800" dirty="0" err="1"/>
              <a:t>glRotatef</a:t>
            </a:r>
            <a:r>
              <a:rPr lang="en-US" sz="2800" dirty="0"/>
              <a:t>(45.0, 0.0, 0.0, 1.0);</a:t>
            </a: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505200"/>
            <a:ext cx="3095625" cy="2495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23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Basic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/>
              <a:t>glScale</a:t>
            </a:r>
            <a:r>
              <a:rPr lang="en-US" sz="2800" dirty="0"/>
              <a:t>{</a:t>
            </a:r>
            <a:r>
              <a:rPr lang="en-US" sz="2800" dirty="0" err="1"/>
              <a:t>fd</a:t>
            </a:r>
            <a:r>
              <a:rPr lang="en-US" sz="2800"/>
              <a:t>}(</a:t>
            </a:r>
            <a:r>
              <a:rPr lang="en-US" sz="2800" smtClean="0"/>
              <a:t>TYPE </a:t>
            </a:r>
            <a:r>
              <a:rPr lang="en-US" sz="2800" dirty="0"/>
              <a:t>x, TYPE y, TYPE z); </a:t>
            </a:r>
            <a:endParaRPr lang="en-US" sz="2800" dirty="0" smtClean="0"/>
          </a:p>
          <a:p>
            <a:pPr algn="just"/>
            <a:r>
              <a:rPr lang="en-US" sz="2800" dirty="0" smtClean="0"/>
              <a:t>Multiply </a:t>
            </a:r>
            <a:r>
              <a:rPr lang="en-US" sz="2800" dirty="0"/>
              <a:t>the </a:t>
            </a:r>
            <a:r>
              <a:rPr lang="en-US" sz="2800" dirty="0" smtClean="0"/>
              <a:t>x, y, z coordinate </a:t>
            </a:r>
            <a:r>
              <a:rPr lang="en-US" sz="2800" dirty="0"/>
              <a:t>of every point in the object by the corresponding argument x, y, or the object by the corresponding argument x, y, or z. </a:t>
            </a:r>
            <a:endParaRPr lang="en-US" sz="2800" dirty="0" smtClean="0"/>
          </a:p>
          <a:p>
            <a:pPr algn="just"/>
            <a:r>
              <a:rPr lang="en-US" sz="2800" dirty="0" smtClean="0"/>
              <a:t>Ex</a:t>
            </a:r>
            <a:r>
              <a:rPr lang="en-US" sz="2800" dirty="0"/>
              <a:t>. </a:t>
            </a:r>
            <a:r>
              <a:rPr lang="en-US" sz="2800" dirty="0" err="1"/>
              <a:t>glScalef</a:t>
            </a:r>
            <a:r>
              <a:rPr lang="en-US" sz="2800" dirty="0"/>
              <a:t>(2.0, -0.5, 1.0);</a:t>
            </a: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657600"/>
            <a:ext cx="346710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9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Order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449763"/>
          </a:xfrm>
        </p:spPr>
        <p:txBody>
          <a:bodyPr/>
          <a:lstStyle/>
          <a:p>
            <a:r>
              <a:rPr lang="en-US" sz="2400" dirty="0" smtClean="0"/>
              <a:t>Call </a:t>
            </a:r>
            <a:r>
              <a:rPr lang="en-US" sz="2400" dirty="0"/>
              <a:t>order is the reverse of the order the transforms are applied. </a:t>
            </a:r>
            <a:endParaRPr lang="en-US" sz="2400" dirty="0" smtClean="0"/>
          </a:p>
          <a:p>
            <a:r>
              <a:rPr lang="en-US" sz="2400" dirty="0" smtClean="0"/>
              <a:t>Different </a:t>
            </a:r>
            <a:r>
              <a:rPr lang="en-US" sz="2400" dirty="0"/>
              <a:t>call orders result in different transforms!</a:t>
            </a:r>
          </a:p>
          <a:p>
            <a:endParaRPr lang="en-US" dirty="0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728589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40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Order of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/>
              <a:t>Each transform multiplies the object by a matrix that does the corresponding transformation. </a:t>
            </a:r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transform closest to the object gets multiplied first.</a:t>
            </a:r>
          </a:p>
          <a:p>
            <a:endParaRPr lang="en-US" dirty="0"/>
          </a:p>
        </p:txBody>
      </p:sp>
      <p:pic>
        <p:nvPicPr>
          <p:cNvPr id="716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3276600"/>
            <a:ext cx="6638925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3805A-0A51-43D5-924E-262B460B70D0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Example: Modeling a Chair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577241" y="1143000"/>
            <a:ext cx="7924800" cy="563231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void </a:t>
            </a:r>
            <a:r>
              <a:rPr lang="en-US" sz="2000" dirty="0" err="1" smtClean="0"/>
              <a:t>DrawRect</a:t>
            </a:r>
            <a:r>
              <a:rPr lang="en-US" sz="2000" dirty="0" smtClean="0"/>
              <a:t>(float </a:t>
            </a:r>
            <a:r>
              <a:rPr lang="en-US" sz="2000" dirty="0" err="1"/>
              <a:t>l,float</a:t>
            </a:r>
            <a:r>
              <a:rPr lang="en-US" sz="2000" dirty="0"/>
              <a:t> h</a:t>
            </a:r>
            <a:r>
              <a:rPr lang="en-US" sz="2000" dirty="0" smtClean="0"/>
              <a:t>){</a:t>
            </a:r>
            <a:endParaRPr lang="en-US" sz="2000" dirty="0"/>
          </a:p>
          <a:p>
            <a:r>
              <a:rPr lang="en-US" sz="2000" dirty="0" smtClean="0"/>
              <a:t>glColor3f(1.0,0.5,0.5</a:t>
            </a:r>
            <a:r>
              <a:rPr lang="en-US" sz="2000" dirty="0"/>
              <a:t>);</a:t>
            </a:r>
          </a:p>
          <a:p>
            <a:r>
              <a:rPr lang="en-US" sz="2000" dirty="0" err="1"/>
              <a:t>glBegin</a:t>
            </a:r>
            <a:r>
              <a:rPr lang="en-US" sz="2000" dirty="0"/>
              <a:t>(GL_QUADS);</a:t>
            </a:r>
          </a:p>
          <a:p>
            <a:r>
              <a:rPr lang="en-US" sz="2000" dirty="0"/>
              <a:t>   glVertex2i(0,0);</a:t>
            </a:r>
          </a:p>
          <a:p>
            <a:r>
              <a:rPr lang="en-US" sz="2000" dirty="0"/>
              <a:t>   glVertex2i(0,l);</a:t>
            </a:r>
          </a:p>
          <a:p>
            <a:r>
              <a:rPr lang="en-US" sz="2000" dirty="0"/>
              <a:t>   glVertex2i(</a:t>
            </a:r>
            <a:r>
              <a:rPr lang="en-US" sz="2000" dirty="0" err="1"/>
              <a:t>h,l</a:t>
            </a:r>
            <a:r>
              <a:rPr lang="en-US" sz="2000" dirty="0"/>
              <a:t>);</a:t>
            </a:r>
          </a:p>
          <a:p>
            <a:r>
              <a:rPr lang="en-US" sz="2000" dirty="0"/>
              <a:t>   glVertex2i(h,0);</a:t>
            </a:r>
          </a:p>
          <a:p>
            <a:r>
              <a:rPr lang="en-US" sz="2000" dirty="0"/>
              <a:t>    </a:t>
            </a:r>
            <a:r>
              <a:rPr lang="en-US" sz="2000" dirty="0" err="1"/>
              <a:t>glEnd</a:t>
            </a:r>
            <a:r>
              <a:rPr lang="en-US" sz="2000" dirty="0"/>
              <a:t>();</a:t>
            </a:r>
          </a:p>
          <a:p>
            <a:r>
              <a:rPr lang="en-US" sz="2000" dirty="0" err="1"/>
              <a:t>glFlush</a:t>
            </a:r>
            <a:r>
              <a:rPr lang="en-US" sz="2000" dirty="0"/>
              <a:t>();</a:t>
            </a:r>
          </a:p>
          <a:p>
            <a:r>
              <a:rPr lang="en-US" sz="2000" dirty="0" smtClean="0"/>
              <a:t>}</a:t>
            </a:r>
            <a:endParaRPr lang="en-US" sz="2000" dirty="0"/>
          </a:p>
          <a:p>
            <a:r>
              <a:rPr lang="en-US" sz="2000" dirty="0" smtClean="0"/>
              <a:t>  </a:t>
            </a:r>
            <a:r>
              <a:rPr lang="en-US" sz="2000" dirty="0"/>
              <a:t>void </a:t>
            </a:r>
            <a:r>
              <a:rPr lang="en-US" sz="2000" dirty="0" err="1"/>
              <a:t>DrawChair</a:t>
            </a:r>
            <a:r>
              <a:rPr lang="en-US" sz="2000" dirty="0"/>
              <a:t>() {</a:t>
            </a:r>
          </a:p>
          <a:p>
            <a:r>
              <a:rPr lang="en-US" sz="2000" dirty="0" smtClean="0"/>
              <a:t>  </a:t>
            </a:r>
            <a:r>
              <a:rPr lang="en-US" sz="2000" dirty="0" err="1" smtClean="0"/>
              <a:t>DrawRect</a:t>
            </a:r>
            <a:r>
              <a:rPr lang="en-US" sz="2000" dirty="0" smtClean="0"/>
              <a:t>(10,1</a:t>
            </a:r>
            <a:r>
              <a:rPr lang="en-US" sz="2000" dirty="0"/>
              <a:t>); // draw leg</a:t>
            </a:r>
          </a:p>
          <a:p>
            <a:endParaRPr lang="en-US" sz="2000" dirty="0"/>
          </a:p>
          <a:p>
            <a:r>
              <a:rPr lang="en-US" sz="2000" dirty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glTranslatef</a:t>
            </a:r>
            <a:r>
              <a:rPr lang="en-US" sz="2000" dirty="0"/>
              <a:t>(9,0,0);</a:t>
            </a:r>
          </a:p>
          <a:p>
            <a:r>
              <a:rPr lang="en-US" sz="2000" dirty="0"/>
              <a:t>   </a:t>
            </a:r>
            <a:r>
              <a:rPr lang="en-US" sz="2000" dirty="0" err="1"/>
              <a:t>DrawRect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10,1); // draw leg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 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734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3805A-0A51-43D5-924E-262B460B70D0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45410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Example: Modeling a Chair</a:t>
            </a:r>
          </a:p>
        </p:txBody>
      </p:sp>
      <p:sp>
        <p:nvSpPr>
          <p:cNvPr id="145411" name="Text Box 3"/>
          <p:cNvSpPr txBox="1">
            <a:spLocks noChangeArrowheads="1"/>
          </p:cNvSpPr>
          <p:nvPr/>
        </p:nvSpPr>
        <p:spPr bwMode="auto">
          <a:xfrm>
            <a:off x="762000" y="1295400"/>
            <a:ext cx="7620000" cy="52014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endParaRPr lang="en-US" sz="1200" dirty="0"/>
          </a:p>
          <a:p>
            <a:r>
              <a:rPr lang="en-US" sz="1200" dirty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glTranslatef</a:t>
            </a:r>
            <a:r>
              <a:rPr lang="en-US" sz="2000" dirty="0"/>
              <a:t>(9,0,9);</a:t>
            </a:r>
          </a:p>
          <a:p>
            <a:r>
              <a:rPr lang="en-US" sz="2000" dirty="0"/>
              <a:t>  </a:t>
            </a:r>
            <a:r>
              <a:rPr lang="en-US" sz="2000" dirty="0" err="1" smtClean="0"/>
              <a:t>DrawRect</a:t>
            </a:r>
            <a:r>
              <a:rPr lang="en-US" sz="2000" dirty="0" smtClean="0"/>
              <a:t> (</a:t>
            </a:r>
            <a:r>
              <a:rPr lang="en-US" sz="2000" dirty="0"/>
              <a:t>10,1); // draw leg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 </a:t>
            </a:r>
          </a:p>
          <a:p>
            <a:endParaRPr lang="en-US" sz="2000" dirty="0"/>
          </a:p>
          <a:p>
            <a:r>
              <a:rPr lang="en-US" sz="2000" dirty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glTranslatef</a:t>
            </a:r>
            <a:r>
              <a:rPr lang="en-US" sz="2000" dirty="0"/>
              <a:t>(0,0,9);</a:t>
            </a:r>
          </a:p>
          <a:p>
            <a:r>
              <a:rPr lang="en-US" sz="2000" dirty="0"/>
              <a:t>   </a:t>
            </a:r>
            <a:r>
              <a:rPr lang="en-US" sz="2000" dirty="0" err="1" smtClean="0"/>
              <a:t>DrawRect</a:t>
            </a:r>
            <a:r>
              <a:rPr lang="en-US" sz="2000" dirty="0" smtClean="0"/>
              <a:t>(10,1</a:t>
            </a:r>
            <a:r>
              <a:rPr lang="en-US" sz="2000" dirty="0"/>
              <a:t>); // draw leg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 </a:t>
            </a:r>
          </a:p>
          <a:p>
            <a:endParaRPr lang="en-US" sz="2000" dirty="0"/>
          </a:p>
          <a:p>
            <a:r>
              <a:rPr lang="en-US" sz="2000" dirty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glTranslatef</a:t>
            </a:r>
            <a:r>
              <a:rPr lang="en-US" sz="2000" dirty="0"/>
              <a:t>(0,9,0);</a:t>
            </a:r>
          </a:p>
          <a:p>
            <a:r>
              <a:rPr lang="en-US" sz="2000" dirty="0"/>
              <a:t>  </a:t>
            </a:r>
            <a:r>
              <a:rPr lang="en-US" sz="2000" dirty="0" err="1" smtClean="0"/>
              <a:t>DrawRect</a:t>
            </a:r>
            <a:r>
              <a:rPr lang="en-US" sz="2000" dirty="0" smtClean="0"/>
              <a:t>(10,10</a:t>
            </a:r>
            <a:r>
              <a:rPr lang="en-US" sz="2000" dirty="0"/>
              <a:t>); // draw seat</a:t>
            </a:r>
          </a:p>
          <a:p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</a:t>
            </a:r>
          </a:p>
          <a:p>
            <a:endParaRPr lang="en-US" sz="2000" dirty="0"/>
          </a:p>
          <a:p>
            <a:r>
              <a:rPr 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7347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0B0E7-4790-44AA-A41B-DE91B67BA023}" type="slidenum">
              <a:rPr lang="en-US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146434" name="Rectangle 2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200" dirty="0" smtClean="0">
                <a:solidFill>
                  <a:srgbClr val="C00000"/>
                </a:solidFill>
              </a:rPr>
              <a:t>Example: Put three chairs in the room</a:t>
            </a:r>
          </a:p>
        </p:txBody>
      </p:sp>
      <p:sp>
        <p:nvSpPr>
          <p:cNvPr id="146435" name="Rectangle 3"/>
          <p:cNvSpPr>
            <a:spLocks noChangeArrowheads="1"/>
          </p:cNvSpPr>
          <p:nvPr/>
        </p:nvSpPr>
        <p:spPr bwMode="auto">
          <a:xfrm>
            <a:off x="5187950" y="2873375"/>
            <a:ext cx="22860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36" name="Line 4"/>
          <p:cNvSpPr>
            <a:spLocks noChangeShapeType="1"/>
          </p:cNvSpPr>
          <p:nvPr/>
        </p:nvSpPr>
        <p:spPr bwMode="auto">
          <a:xfrm>
            <a:off x="5187950" y="4854575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37" name="Line 5"/>
          <p:cNvSpPr>
            <a:spLocks noChangeShapeType="1"/>
          </p:cNvSpPr>
          <p:nvPr/>
        </p:nvSpPr>
        <p:spPr bwMode="auto">
          <a:xfrm flipV="1">
            <a:off x="5187950" y="2187575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8067675" y="4967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x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4714875" y="1919288"/>
            <a:ext cx="29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z</a:t>
            </a:r>
          </a:p>
        </p:txBody>
      </p:sp>
      <p:sp>
        <p:nvSpPr>
          <p:cNvPr id="146440" name="Rectangle 8"/>
          <p:cNvSpPr>
            <a:spLocks noChangeArrowheads="1"/>
          </p:cNvSpPr>
          <p:nvPr/>
        </p:nvSpPr>
        <p:spPr bwMode="auto">
          <a:xfrm>
            <a:off x="5568950" y="409257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6407150" y="4321175"/>
            <a:ext cx="533400" cy="5334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>
            <a:off x="5568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5949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6330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5" name="Line 13"/>
          <p:cNvSpPr>
            <a:spLocks noChangeShapeType="1"/>
          </p:cNvSpPr>
          <p:nvPr/>
        </p:nvSpPr>
        <p:spPr bwMode="auto">
          <a:xfrm>
            <a:off x="6711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6" name="Line 14"/>
          <p:cNvSpPr>
            <a:spLocks noChangeShapeType="1"/>
          </p:cNvSpPr>
          <p:nvPr/>
        </p:nvSpPr>
        <p:spPr bwMode="auto">
          <a:xfrm>
            <a:off x="7092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7" name="Line 15"/>
          <p:cNvSpPr>
            <a:spLocks noChangeShapeType="1"/>
          </p:cNvSpPr>
          <p:nvPr/>
        </p:nvSpPr>
        <p:spPr bwMode="auto">
          <a:xfrm>
            <a:off x="7473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8" name="Line 16"/>
          <p:cNvSpPr>
            <a:spLocks noChangeShapeType="1"/>
          </p:cNvSpPr>
          <p:nvPr/>
        </p:nvSpPr>
        <p:spPr bwMode="auto">
          <a:xfrm>
            <a:off x="4883150" y="44735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>
            <a:off x="4883150" y="40925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50" name="Text Box 18"/>
          <p:cNvSpPr txBox="1">
            <a:spLocks noChangeArrowheads="1"/>
          </p:cNvSpPr>
          <p:nvPr/>
        </p:nvSpPr>
        <p:spPr bwMode="auto">
          <a:xfrm>
            <a:off x="5035550" y="5116513"/>
            <a:ext cx="264953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/>
              <a:t>0       10     20     30     40     50     60</a:t>
            </a:r>
          </a:p>
        </p:txBody>
      </p:sp>
      <p:sp>
        <p:nvSpPr>
          <p:cNvPr id="146451" name="Text Box 19"/>
          <p:cNvSpPr txBox="1">
            <a:spLocks noChangeArrowheads="1"/>
          </p:cNvSpPr>
          <p:nvPr/>
        </p:nvSpPr>
        <p:spPr bwMode="auto">
          <a:xfrm>
            <a:off x="4572000" y="3962400"/>
            <a:ext cx="35242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200"/>
              <a:t>20</a:t>
            </a:r>
          </a:p>
          <a:p>
            <a:pPr algn="l"/>
            <a:endParaRPr lang="en-US" sz="1200"/>
          </a:p>
          <a:p>
            <a:pPr algn="l"/>
            <a:r>
              <a:rPr lang="en-US" sz="1200"/>
              <a:t>10</a:t>
            </a:r>
          </a:p>
          <a:p>
            <a:pPr algn="l"/>
            <a:endParaRPr lang="en-US" sz="1200"/>
          </a:p>
          <a:p>
            <a:pPr algn="l"/>
            <a:r>
              <a:rPr lang="en-US" sz="1200"/>
              <a:t>0</a:t>
            </a:r>
          </a:p>
        </p:txBody>
      </p:sp>
      <p:sp>
        <p:nvSpPr>
          <p:cNvPr id="146452" name="Line 20"/>
          <p:cNvSpPr>
            <a:spLocks noChangeShapeType="1"/>
          </p:cNvSpPr>
          <p:nvPr/>
        </p:nvSpPr>
        <p:spPr bwMode="auto">
          <a:xfrm>
            <a:off x="5187950" y="477837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53" name="Line 21"/>
          <p:cNvSpPr>
            <a:spLocks noChangeShapeType="1"/>
          </p:cNvSpPr>
          <p:nvPr/>
        </p:nvSpPr>
        <p:spPr bwMode="auto">
          <a:xfrm>
            <a:off x="4883150" y="48545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6454" name="Text Box 22"/>
          <p:cNvSpPr txBox="1">
            <a:spLocks noChangeArrowheads="1"/>
          </p:cNvSpPr>
          <p:nvPr/>
        </p:nvSpPr>
        <p:spPr bwMode="auto">
          <a:xfrm>
            <a:off x="1403350" y="1276419"/>
            <a:ext cx="2504532" cy="532453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/>
              <a:t>void </a:t>
            </a:r>
            <a:r>
              <a:rPr lang="en-US" sz="2000" dirty="0" err="1"/>
              <a:t>DrawRoom</a:t>
            </a:r>
            <a:r>
              <a:rPr lang="en-US" sz="2000" dirty="0" smtClean="0"/>
              <a:t>()</a:t>
            </a:r>
          </a:p>
          <a:p>
            <a:pPr algn="l"/>
            <a:r>
              <a:rPr lang="en-US" sz="2000" dirty="0" smtClean="0"/>
              <a:t> </a:t>
            </a:r>
            <a:r>
              <a:rPr lang="en-US" sz="2000" dirty="0"/>
              <a:t>{</a:t>
            </a:r>
          </a:p>
          <a:p>
            <a:pPr algn="l"/>
            <a:r>
              <a:rPr lang="en-US" sz="2000" dirty="0" smtClean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DrawChair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 smtClean="0"/>
              <a:t>glTranslatef</a:t>
            </a:r>
            <a:r>
              <a:rPr lang="en-US" sz="2000" dirty="0" smtClean="0"/>
              <a:t>(10,10,0</a:t>
            </a:r>
            <a:r>
              <a:rPr lang="en-US" sz="2000" dirty="0"/>
              <a:t>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DrawChair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glPushMatrix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glTranslatef</a:t>
            </a:r>
            <a:r>
              <a:rPr lang="en-US" sz="2000" dirty="0"/>
              <a:t>(40,0,0); 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 smtClean="0"/>
              <a:t>glRotatef</a:t>
            </a:r>
            <a:r>
              <a:rPr lang="en-US" sz="2000" smtClean="0"/>
              <a:t>(45.0,0,0,1</a:t>
            </a:r>
            <a:r>
              <a:rPr lang="en-US" sz="2000" dirty="0" smtClean="0"/>
              <a:t>);</a:t>
            </a:r>
            <a:endParaRPr lang="en-US" sz="2000" dirty="0"/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DrawChair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/>
              <a:t>  </a:t>
            </a:r>
            <a:r>
              <a:rPr lang="en-US" sz="2000" dirty="0" err="1"/>
              <a:t>glPopMatrix</a:t>
            </a:r>
            <a:r>
              <a:rPr lang="en-US" sz="2000" dirty="0"/>
              <a:t>();</a:t>
            </a:r>
          </a:p>
          <a:p>
            <a:pPr algn="l"/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146455" name="Rectangle 23"/>
          <p:cNvSpPr>
            <a:spLocks noChangeArrowheads="1"/>
          </p:cNvSpPr>
          <p:nvPr/>
        </p:nvSpPr>
        <p:spPr bwMode="auto">
          <a:xfrm>
            <a:off x="5187950" y="4473575"/>
            <a:ext cx="381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599" y="3810000"/>
            <a:ext cx="3124201" cy="300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Other Two-Dimensional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Reflection</a:t>
            </a:r>
          </a:p>
          <a:p>
            <a:pPr algn="just"/>
            <a:r>
              <a:rPr lang="en-US" sz="2800" dirty="0" smtClean="0"/>
              <a:t>For a two-dimensional reflection, the image is generated relative to an axis of reflection by rotating the object 180</a:t>
            </a:r>
            <a:r>
              <a:rPr lang="en-US" sz="2800" dirty="0" smtClean="0">
                <a:cs typeface="Arial" pitchFamily="34" charset="0"/>
              </a:rPr>
              <a:t> ̊</a:t>
            </a:r>
            <a:r>
              <a:rPr lang="en-US" sz="2800" dirty="0" smtClean="0"/>
              <a:t>about the reflection axis.</a:t>
            </a:r>
          </a:p>
          <a:p>
            <a:r>
              <a:rPr lang="en-US" sz="2800" dirty="0" smtClean="0"/>
              <a:t>Reflection about the line y=0 (the x axis):</a:t>
            </a:r>
            <a:endParaRPr lang="th-TH" sz="2800" dirty="0" smtClean="0"/>
          </a:p>
          <a:p>
            <a:endParaRPr lang="de-DE" dirty="0" smtClean="0"/>
          </a:p>
          <a:p>
            <a:endParaRPr lang="de-DE" dirty="0"/>
          </a:p>
        </p:txBody>
      </p:sp>
      <p:graphicFrame>
        <p:nvGraphicFramePr>
          <p:cNvPr id="39938" name="Object 5"/>
          <p:cNvGraphicFramePr>
            <a:graphicFrameLocks noChangeAspect="1"/>
          </p:cNvGraphicFramePr>
          <p:nvPr/>
        </p:nvGraphicFramePr>
        <p:xfrm>
          <a:off x="1066800" y="4235450"/>
          <a:ext cx="2390775" cy="163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01" name="Equation" r:id="rId4" imgW="1041120" imgH="711000" progId="Equation.3">
                  <p:embed/>
                </p:oleObj>
              </mc:Choice>
              <mc:Fallback>
                <p:oleObj name="Equation" r:id="rId4" imgW="1041120" imgH="71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235450"/>
                        <a:ext cx="2390775" cy="163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505200" y="5029200"/>
            <a:ext cx="3657600" cy="1096963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8BB6CA-0F9C-4582-8DC1-6C88A2568A0A}" type="slidenum">
              <a:rPr lang="en-US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47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7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571999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796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Other Two-Dimensional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0070C0"/>
                </a:solidFill>
              </a:rPr>
              <a:t>Reflection</a:t>
            </a:r>
            <a:endParaRPr lang="de-DE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Reflection about the line x=0 (the y axis):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Reflection about any reflection</a:t>
            </a:r>
          </a:p>
          <a:p>
            <a:pPr>
              <a:buNone/>
            </a:pPr>
            <a:r>
              <a:rPr lang="en-US" sz="2800" dirty="0" smtClean="0"/>
              <a:t>	 point in the </a:t>
            </a:r>
            <a:r>
              <a:rPr lang="en-US" sz="2800" i="1" dirty="0" err="1" smtClean="0"/>
              <a:t>xy</a:t>
            </a:r>
            <a:r>
              <a:rPr lang="en-US" sz="2800" dirty="0" smtClean="0"/>
              <a:t> plane</a:t>
            </a:r>
          </a:p>
          <a:p>
            <a:endParaRPr lang="de-DE" dirty="0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048250"/>
              </p:ext>
            </p:extLst>
          </p:nvPr>
        </p:nvGraphicFramePr>
        <p:xfrm>
          <a:off x="1222375" y="2819400"/>
          <a:ext cx="2254250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9" name="Equation" r:id="rId3" imgW="1143000" imgH="711000" progId="Equation.3">
                  <p:embed/>
                </p:oleObj>
              </mc:Choice>
              <mc:Fallback>
                <p:oleObj name="Equation" r:id="rId3" imgW="114300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2819400"/>
                        <a:ext cx="2254250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3600" y="2743200"/>
            <a:ext cx="3124201" cy="300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3505200" y="3733800"/>
            <a:ext cx="2209800" cy="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64" name="Object 24"/>
          <p:cNvGraphicFramePr>
            <a:graphicFrameLocks noChangeAspect="1"/>
          </p:cNvGraphicFramePr>
          <p:nvPr/>
        </p:nvGraphicFramePr>
        <p:xfrm>
          <a:off x="1143000" y="5218113"/>
          <a:ext cx="2598738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0" name="Equation" r:id="rId6" imgW="1180800" imgH="711000" progId="Equation.3">
                  <p:embed/>
                </p:oleObj>
              </mc:Choice>
              <mc:Fallback>
                <p:oleObj name="Equation" r:id="rId6" imgW="1180800" imgH="711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18113"/>
                        <a:ext cx="2598738" cy="156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V="1">
            <a:off x="3810000" y="5410200"/>
            <a:ext cx="2209800" cy="533400"/>
          </a:xfrm>
          <a:prstGeom prst="straightConnector1">
            <a:avLst/>
          </a:prstGeom>
          <a:ln w="2222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Other Two-Dimensional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Shear</a:t>
            </a:r>
          </a:p>
          <a:p>
            <a:r>
              <a:rPr lang="en-US" sz="2800" dirty="0" smtClean="0"/>
              <a:t>A transformation that distorts the shape of an object</a:t>
            </a:r>
          </a:p>
          <a:p>
            <a:r>
              <a:rPr lang="en-US" sz="2800" dirty="0" smtClean="0"/>
              <a:t>The transformed shape appears as if the object were composed of internal layers that had been caused to slide over each other</a:t>
            </a:r>
            <a:endParaRPr lang="th-TH" sz="2800" dirty="0" smtClean="0"/>
          </a:p>
          <a:p>
            <a:pPr>
              <a:buNone/>
            </a:pPr>
            <a:endParaRPr lang="de-DE" dirty="0"/>
          </a:p>
        </p:txBody>
      </p:sp>
      <p:pic>
        <p:nvPicPr>
          <p:cNvPr id="59394" name="Picture 2" descr="http://archive.ncsa.illinois.edu/Classes/MATH198/whubbard/GRUMC/geometryExplorer/help/tools/transform/affineShe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419600"/>
            <a:ext cx="4343400" cy="2315769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Other Two-Dimensional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Shear</a:t>
            </a:r>
          </a:p>
          <a:p>
            <a:pPr marL="514350" indent="-514350"/>
            <a:r>
              <a:rPr lang="de-DE" dirty="0" smtClean="0"/>
              <a:t>Shear transformation matrix</a:t>
            </a:r>
          </a:p>
          <a:p>
            <a:pPr marL="514350" indent="-514350">
              <a:buNone/>
            </a:pPr>
            <a:r>
              <a:rPr lang="de-DE" dirty="0" smtClean="0"/>
              <a:t>	 in </a:t>
            </a:r>
            <a:r>
              <a:rPr lang="de-DE" b="1" dirty="0" smtClean="0"/>
              <a:t>x direction </a:t>
            </a:r>
            <a:r>
              <a:rPr lang="de-DE" dirty="0" smtClean="0"/>
              <a:t>:</a:t>
            </a:r>
            <a:endParaRPr lang="de-DE" dirty="0"/>
          </a:p>
        </p:txBody>
      </p: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331912" y="3884204"/>
            <a:ext cx="2518679" cy="2261703"/>
            <a:chOff x="295" y="935"/>
            <a:chExt cx="1587" cy="1452"/>
          </a:xfrm>
        </p:grpSpPr>
        <p:sp>
          <p:nvSpPr>
            <p:cNvPr id="5" name="Line 12"/>
            <p:cNvSpPr>
              <a:spLocks noChangeShapeType="1"/>
            </p:cNvSpPr>
            <p:nvPr/>
          </p:nvSpPr>
          <p:spPr bwMode="auto">
            <a:xfrm>
              <a:off x="295" y="2251"/>
              <a:ext cx="1587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6" name="Line 13"/>
            <p:cNvSpPr>
              <a:spLocks noChangeShapeType="1"/>
            </p:cNvSpPr>
            <p:nvPr/>
          </p:nvSpPr>
          <p:spPr bwMode="auto">
            <a:xfrm flipV="1">
              <a:off x="385" y="935"/>
              <a:ext cx="0" cy="14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187450" y="3733800"/>
            <a:ext cx="100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/>
          </a:p>
        </p:txBody>
      </p:sp>
      <p:sp>
        <p:nvSpPr>
          <p:cNvPr id="8" name="Rectangle 17"/>
          <p:cNvSpPr>
            <a:spLocks noChangeArrowheads="1"/>
          </p:cNvSpPr>
          <p:nvPr/>
        </p:nvSpPr>
        <p:spPr bwMode="auto">
          <a:xfrm>
            <a:off x="1476375" y="5062871"/>
            <a:ext cx="934785" cy="897205"/>
          </a:xfrm>
          <a:prstGeom prst="rect">
            <a:avLst/>
          </a:prstGeom>
          <a:noFill/>
          <a:ln w="25400">
            <a:solidFill>
              <a:srgbClr val="33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2339975" y="4892675"/>
            <a:ext cx="100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(1,1)</a:t>
            </a:r>
            <a:endParaRPr lang="th-TH"/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827087" y="4892675"/>
            <a:ext cx="1007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(0,1)</a:t>
            </a:r>
            <a:endParaRPr lang="th-TH"/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2339975" y="5965825"/>
            <a:ext cx="100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(1,0)</a:t>
            </a:r>
            <a:endParaRPr lang="th-TH"/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827087" y="5965825"/>
            <a:ext cx="1007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(0,0)</a:t>
            </a:r>
            <a:endParaRPr lang="th-TH"/>
          </a:p>
        </p:txBody>
      </p:sp>
      <p:sp>
        <p:nvSpPr>
          <p:cNvPr id="13" name="Line 23"/>
          <p:cNvSpPr>
            <a:spLocks noChangeShapeType="1"/>
          </p:cNvSpPr>
          <p:nvPr/>
        </p:nvSpPr>
        <p:spPr bwMode="auto">
          <a:xfrm>
            <a:off x="5076826" y="5971952"/>
            <a:ext cx="331062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4" name="Line 24"/>
          <p:cNvSpPr>
            <a:spLocks noChangeShapeType="1"/>
          </p:cNvSpPr>
          <p:nvPr/>
        </p:nvSpPr>
        <p:spPr bwMode="auto">
          <a:xfrm flipV="1">
            <a:off x="5219700" y="3884204"/>
            <a:ext cx="0" cy="226170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4932362" y="3740150"/>
            <a:ext cx="10077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th-TH"/>
          </a:p>
        </p:txBody>
      </p:sp>
      <p:sp>
        <p:nvSpPr>
          <p:cNvPr id="16" name="Line 27"/>
          <p:cNvSpPr>
            <a:spLocks noChangeShapeType="1"/>
          </p:cNvSpPr>
          <p:nvPr/>
        </p:nvSpPr>
        <p:spPr bwMode="auto">
          <a:xfrm flipH="1">
            <a:off x="5221287" y="5048589"/>
            <a:ext cx="1871155" cy="906551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7" name="Line 28"/>
          <p:cNvSpPr>
            <a:spLocks noChangeShapeType="1"/>
          </p:cNvSpPr>
          <p:nvPr/>
        </p:nvSpPr>
        <p:spPr bwMode="auto">
          <a:xfrm flipV="1">
            <a:off x="7067550" y="5067076"/>
            <a:ext cx="914152" cy="3115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8" name="Line 29"/>
          <p:cNvSpPr>
            <a:spLocks noChangeShapeType="1"/>
          </p:cNvSpPr>
          <p:nvPr/>
        </p:nvSpPr>
        <p:spPr bwMode="auto">
          <a:xfrm flipV="1">
            <a:off x="6169024" y="5072385"/>
            <a:ext cx="1834653" cy="883186"/>
          </a:xfrm>
          <a:prstGeom prst="line">
            <a:avLst/>
          </a:prstGeom>
          <a:noFill/>
          <a:ln w="25400">
            <a:solidFill>
              <a:srgbClr val="3333CC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9" name="Text Box 31"/>
          <p:cNvSpPr txBox="1">
            <a:spLocks noChangeArrowheads="1"/>
          </p:cNvSpPr>
          <p:nvPr/>
        </p:nvSpPr>
        <p:spPr bwMode="auto">
          <a:xfrm>
            <a:off x="4572000" y="5972175"/>
            <a:ext cx="100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(0,0)</a:t>
            </a:r>
            <a:endParaRPr lang="th-TH"/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7847013" y="4748213"/>
            <a:ext cx="8284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(3,1)</a:t>
            </a:r>
            <a:endParaRPr lang="th-TH"/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6659563" y="4748213"/>
            <a:ext cx="12966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(2,1)</a:t>
            </a:r>
            <a:endParaRPr lang="th-TH"/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3563938" y="5253038"/>
            <a:ext cx="12236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sh</a:t>
            </a:r>
            <a:r>
              <a:rPr lang="en-US" i="1" baseline="-25000"/>
              <a:t>x</a:t>
            </a:r>
            <a:r>
              <a:rPr lang="en-US"/>
              <a:t> = 2</a:t>
            </a:r>
            <a:endParaRPr lang="th-TH"/>
          </a:p>
        </p:txBody>
      </p:sp>
      <p:sp>
        <p:nvSpPr>
          <p:cNvPr id="23" name="Line 35"/>
          <p:cNvSpPr>
            <a:spLocks noChangeShapeType="1"/>
          </p:cNvSpPr>
          <p:nvPr/>
        </p:nvSpPr>
        <p:spPr bwMode="auto">
          <a:xfrm>
            <a:off x="3563939" y="5179790"/>
            <a:ext cx="93637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de-DE"/>
          </a:p>
        </p:txBody>
      </p:sp>
      <p:sp>
        <p:nvSpPr>
          <p:cNvPr id="24" name="Text Box 36"/>
          <p:cNvSpPr txBox="1">
            <a:spLocks noChangeArrowheads="1"/>
          </p:cNvSpPr>
          <p:nvPr/>
        </p:nvSpPr>
        <p:spPr bwMode="auto">
          <a:xfrm>
            <a:off x="5724525" y="5972175"/>
            <a:ext cx="10077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(1,0)</a:t>
            </a:r>
            <a:endParaRPr lang="th-TH"/>
          </a:p>
        </p:txBody>
      </p:sp>
      <p:graphicFrame>
        <p:nvGraphicFramePr>
          <p:cNvPr id="58369" name="Object 3"/>
          <p:cNvGraphicFramePr>
            <a:graphicFrameLocks noChangeAspect="1"/>
          </p:cNvGraphicFramePr>
          <p:nvPr/>
        </p:nvGraphicFramePr>
        <p:xfrm>
          <a:off x="5943600" y="2155825"/>
          <a:ext cx="2454935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32" name="Equation" r:id="rId3" imgW="1054080" imgH="711000" progId="Equation.3">
                  <p:embed/>
                </p:oleObj>
              </mc:Choice>
              <mc:Fallback>
                <p:oleObj name="Equation" r:id="rId3" imgW="1054080" imgH="71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155825"/>
                        <a:ext cx="2454935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Other Two-Dimensional Transformations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u="sng" dirty="0" smtClean="0">
                <a:solidFill>
                  <a:srgbClr val="0070C0"/>
                </a:solidFill>
              </a:rPr>
              <a:t>Shear</a:t>
            </a:r>
          </a:p>
          <a:p>
            <a:pPr marL="514350" indent="-514350"/>
            <a:r>
              <a:rPr lang="de-DE" dirty="0" smtClean="0"/>
              <a:t>Shear transformation matrix</a:t>
            </a:r>
          </a:p>
          <a:p>
            <a:pPr marL="514350" indent="-514350">
              <a:buNone/>
            </a:pPr>
            <a:r>
              <a:rPr lang="de-DE" dirty="0" smtClean="0"/>
              <a:t>	 in </a:t>
            </a:r>
            <a:r>
              <a:rPr lang="de-DE" b="1" dirty="0" smtClean="0"/>
              <a:t>Y direction </a:t>
            </a:r>
            <a:r>
              <a:rPr lang="de-DE" dirty="0" smtClean="0"/>
              <a:t>:</a:t>
            </a:r>
            <a:endParaRPr lang="de-DE" dirty="0"/>
          </a:p>
        </p:txBody>
      </p:sp>
      <p:graphicFrame>
        <p:nvGraphicFramePr>
          <p:cNvPr id="5836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7838148"/>
              </p:ext>
            </p:extLst>
          </p:nvPr>
        </p:nvGraphicFramePr>
        <p:xfrm>
          <a:off x="2819400" y="3877036"/>
          <a:ext cx="2484437" cy="171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8" name="Equation" r:id="rId3" imgW="1066680" imgH="736560" progId="Equation.3">
                  <p:embed/>
                </p:oleObj>
              </mc:Choice>
              <mc:Fallback>
                <p:oleObj name="Equation" r:id="rId3" imgW="1066680" imgH="736560" progId="Equation.3">
                  <p:embed/>
                  <p:pic>
                    <p:nvPicPr>
                      <p:cNvPr id="5836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877036"/>
                        <a:ext cx="2484437" cy="171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Transformations between Two-Dimensional Coordinate Systems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/>
          <a:lstStyle/>
          <a:p>
            <a:r>
              <a:rPr lang="en-US" sz="2800" dirty="0" smtClean="0"/>
              <a:t>A Cartesian </a:t>
            </a:r>
            <a:r>
              <a:rPr lang="en-US" sz="2800" i="1" dirty="0" err="1" smtClean="0"/>
              <a:t>x’y</a:t>
            </a:r>
            <a:r>
              <a:rPr lang="en-US" sz="2800" i="1" dirty="0" smtClean="0"/>
              <a:t>’</a:t>
            </a:r>
            <a:r>
              <a:rPr lang="en-US" sz="2800" dirty="0" smtClean="0"/>
              <a:t> system</a:t>
            </a:r>
            <a:r>
              <a:rPr lang="en-US" sz="2800" b="1" dirty="0" smtClean="0"/>
              <a:t> </a:t>
            </a:r>
            <a:r>
              <a:rPr lang="en-US" sz="2800" dirty="0" smtClean="0"/>
              <a:t>specified</a:t>
            </a:r>
            <a:r>
              <a:rPr lang="th-TH" sz="2800" dirty="0" smtClean="0"/>
              <a:t> </a:t>
            </a:r>
            <a:r>
              <a:rPr lang="en-US" sz="2800" dirty="0" smtClean="0"/>
              <a:t>with coordinate origin 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err="1" smtClean="0"/>
              <a:t>,y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) and orientation angle</a:t>
            </a:r>
            <a:r>
              <a:rPr lang="de-DE" sz="2800" i="1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    </a:t>
            </a:r>
            <a:r>
              <a:rPr lang="en-US" sz="2800" dirty="0"/>
              <a:t> </a:t>
            </a:r>
            <a:r>
              <a:rPr lang="en-US" sz="2800" dirty="0" smtClean="0"/>
              <a:t>in a Cartesian </a:t>
            </a:r>
            <a:r>
              <a:rPr lang="en-US" sz="2800" i="1" dirty="0" err="1" smtClean="0"/>
              <a:t>xy</a:t>
            </a:r>
            <a:r>
              <a:rPr lang="en-US" sz="2800" dirty="0" smtClean="0"/>
              <a:t> reference frame.</a:t>
            </a:r>
            <a:endParaRPr lang="th-TH" sz="2800" dirty="0" smtClean="0"/>
          </a:p>
          <a:p>
            <a:endParaRPr lang="de-DE" dirty="0"/>
          </a:p>
        </p:txBody>
      </p:sp>
      <p:grpSp>
        <p:nvGrpSpPr>
          <p:cNvPr id="42" name="Group 41"/>
          <p:cNvGrpSpPr/>
          <p:nvPr/>
        </p:nvGrpSpPr>
        <p:grpSpPr>
          <a:xfrm>
            <a:off x="4900613" y="1844675"/>
            <a:ext cx="4319587" cy="3390900"/>
            <a:chOff x="2916238" y="1844675"/>
            <a:chExt cx="4319587" cy="3390900"/>
          </a:xfrm>
        </p:grpSpPr>
        <p:grpSp>
          <p:nvGrpSpPr>
            <p:cNvPr id="27" name="Group 26"/>
            <p:cNvGrpSpPr>
              <a:grpSpLocks/>
            </p:cNvGrpSpPr>
            <p:nvPr/>
          </p:nvGrpSpPr>
          <p:grpSpPr bwMode="auto">
            <a:xfrm>
              <a:off x="3132138" y="2781300"/>
              <a:ext cx="2519362" cy="2305050"/>
              <a:chOff x="1973" y="1752"/>
              <a:chExt cx="1587" cy="1452"/>
            </a:xfrm>
          </p:grpSpPr>
          <p:sp>
            <p:nvSpPr>
              <p:cNvPr id="28" name="Line 12"/>
              <p:cNvSpPr>
                <a:spLocks noChangeShapeType="1"/>
              </p:cNvSpPr>
              <p:nvPr/>
            </p:nvSpPr>
            <p:spPr bwMode="auto">
              <a:xfrm>
                <a:off x="1973" y="3068"/>
                <a:ext cx="1587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9" name="Line 13"/>
              <p:cNvSpPr>
                <a:spLocks noChangeShapeType="1"/>
              </p:cNvSpPr>
              <p:nvPr/>
            </p:nvSpPr>
            <p:spPr bwMode="auto">
              <a:xfrm flipV="1">
                <a:off x="2063" y="1752"/>
                <a:ext cx="0" cy="1452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30" name="Line 31"/>
            <p:cNvSpPr>
              <a:spLocks noChangeShapeType="1"/>
            </p:cNvSpPr>
            <p:nvPr/>
          </p:nvSpPr>
          <p:spPr bwMode="auto">
            <a:xfrm>
              <a:off x="4356100" y="4365625"/>
              <a:ext cx="0" cy="50323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1" name="Line 32"/>
            <p:cNvSpPr>
              <a:spLocks noChangeShapeType="1"/>
            </p:cNvSpPr>
            <p:nvPr/>
          </p:nvSpPr>
          <p:spPr bwMode="auto">
            <a:xfrm>
              <a:off x="3276600" y="4365625"/>
              <a:ext cx="19431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32" name="Text Box 33"/>
            <p:cNvSpPr txBox="1">
              <a:spLocks noChangeArrowheads="1"/>
            </p:cNvSpPr>
            <p:nvPr/>
          </p:nvSpPr>
          <p:spPr bwMode="auto">
            <a:xfrm>
              <a:off x="2987675" y="2636838"/>
              <a:ext cx="3603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endParaRPr lang="th-TH"/>
            </a:p>
          </p:txBody>
        </p:sp>
        <p:sp>
          <p:nvSpPr>
            <p:cNvPr id="33" name="Text Box 34"/>
            <p:cNvSpPr txBox="1">
              <a:spLocks noChangeArrowheads="1"/>
            </p:cNvSpPr>
            <p:nvPr/>
          </p:nvSpPr>
          <p:spPr bwMode="auto">
            <a:xfrm>
              <a:off x="5507038" y="4862513"/>
              <a:ext cx="3603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endParaRPr lang="th-TH"/>
            </a:p>
          </p:txBody>
        </p:sp>
        <p:sp>
          <p:nvSpPr>
            <p:cNvPr id="34" name="Text Box 35"/>
            <p:cNvSpPr txBox="1">
              <a:spLocks noChangeArrowheads="1"/>
            </p:cNvSpPr>
            <p:nvPr/>
          </p:nvSpPr>
          <p:spPr bwMode="auto">
            <a:xfrm>
              <a:off x="6443663" y="3068638"/>
              <a:ext cx="7921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 </a:t>
              </a:r>
              <a:r>
                <a:rPr lang="en-US" b="1" baseline="30000"/>
                <a:t>’</a:t>
              </a:r>
              <a:endParaRPr lang="th-TH" b="1" baseline="30000"/>
            </a:p>
          </p:txBody>
        </p:sp>
        <p:sp>
          <p:nvSpPr>
            <p:cNvPr id="35" name="Text Box 36"/>
            <p:cNvSpPr txBox="1">
              <a:spLocks noChangeArrowheads="1"/>
            </p:cNvSpPr>
            <p:nvPr/>
          </p:nvSpPr>
          <p:spPr bwMode="auto">
            <a:xfrm>
              <a:off x="4140200" y="4868863"/>
              <a:ext cx="6477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x</a:t>
              </a:r>
              <a:r>
                <a:rPr lang="en-US" baseline="-25000"/>
                <a:t>n</a:t>
              </a:r>
              <a:endParaRPr lang="th-TH" baseline="-25000"/>
            </a:p>
          </p:txBody>
        </p:sp>
        <p:sp>
          <p:nvSpPr>
            <p:cNvPr id="36" name="Text Box 37"/>
            <p:cNvSpPr txBox="1">
              <a:spLocks noChangeArrowheads="1"/>
            </p:cNvSpPr>
            <p:nvPr/>
          </p:nvSpPr>
          <p:spPr bwMode="auto">
            <a:xfrm>
              <a:off x="2916238" y="4214813"/>
              <a:ext cx="5762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</a:t>
              </a:r>
              <a:r>
                <a:rPr lang="en-US" baseline="-25000"/>
                <a:t>n</a:t>
              </a:r>
              <a:endParaRPr lang="th-TH" baseline="-25000"/>
            </a:p>
          </p:txBody>
        </p:sp>
        <p:sp>
          <p:nvSpPr>
            <p:cNvPr id="37" name="Text Box 38"/>
            <p:cNvSpPr txBox="1">
              <a:spLocks noChangeArrowheads="1"/>
            </p:cNvSpPr>
            <p:nvPr/>
          </p:nvSpPr>
          <p:spPr bwMode="auto">
            <a:xfrm>
              <a:off x="3059113" y="2205038"/>
              <a:ext cx="792162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/>
                <a:t>y </a:t>
              </a:r>
              <a:r>
                <a:rPr lang="en-US" b="1" baseline="30000"/>
                <a:t>’</a:t>
              </a:r>
              <a:endParaRPr lang="th-TH" b="1" baseline="30000"/>
            </a:p>
          </p:txBody>
        </p:sp>
        <p:sp>
          <p:nvSpPr>
            <p:cNvPr id="38" name="Text Box 39"/>
            <p:cNvSpPr txBox="1">
              <a:spLocks noChangeArrowheads="1"/>
            </p:cNvSpPr>
            <p:nvPr/>
          </p:nvSpPr>
          <p:spPr bwMode="auto">
            <a:xfrm>
              <a:off x="4716463" y="4070350"/>
              <a:ext cx="792162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dirty="0">
                  <a:cs typeface="Arial" pitchFamily="34" charset="0"/>
                </a:rPr>
                <a:t>θ</a:t>
              </a:r>
              <a:endParaRPr lang="th-TH" b="1" baseline="30000" dirty="0"/>
            </a:p>
          </p:txBody>
        </p:sp>
        <p:grpSp>
          <p:nvGrpSpPr>
            <p:cNvPr id="39" name="Group 27"/>
            <p:cNvGrpSpPr>
              <a:grpSpLocks/>
            </p:cNvGrpSpPr>
            <p:nvPr/>
          </p:nvGrpSpPr>
          <p:grpSpPr bwMode="auto">
            <a:xfrm rot="-1690746">
              <a:off x="3636963" y="1844675"/>
              <a:ext cx="2519362" cy="2305050"/>
              <a:chOff x="1973" y="1752"/>
              <a:chExt cx="1587" cy="1452"/>
            </a:xfrm>
          </p:grpSpPr>
          <p:sp>
            <p:nvSpPr>
              <p:cNvPr id="40" name="Line 28"/>
              <p:cNvSpPr>
                <a:spLocks noChangeShapeType="1"/>
              </p:cNvSpPr>
              <p:nvPr/>
            </p:nvSpPr>
            <p:spPr bwMode="auto">
              <a:xfrm>
                <a:off x="1973" y="3068"/>
                <a:ext cx="158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41" name="Line 29"/>
              <p:cNvSpPr>
                <a:spLocks noChangeShapeType="1"/>
              </p:cNvSpPr>
              <p:nvPr/>
            </p:nvSpPr>
            <p:spPr bwMode="auto">
              <a:xfrm flipV="1">
                <a:off x="2063" y="1752"/>
                <a:ext cx="0" cy="145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de-DE"/>
              </a:p>
            </p:txBody>
          </p:sp>
        </p:grpSp>
      </p:grpSp>
      <p:graphicFrame>
        <p:nvGraphicFramePr>
          <p:cNvPr id="43" name="Object 42"/>
          <p:cNvGraphicFramePr>
            <a:graphicFrameLocks noChangeAspect="1"/>
          </p:cNvGraphicFramePr>
          <p:nvPr/>
        </p:nvGraphicFramePr>
        <p:xfrm>
          <a:off x="3517900" y="2971800"/>
          <a:ext cx="292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9" name="Equation" r:id="rId3" imgW="126720" imgH="177480" progId="Equation.3">
                  <p:embed/>
                </p:oleObj>
              </mc:Choice>
              <mc:Fallback>
                <p:oleObj name="Equation" r:id="rId3" imgW="12672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2971800"/>
                        <a:ext cx="292100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Transformations between Two-Dimensional Coordinate Systems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To transform object descriptions from </a:t>
            </a:r>
            <a:r>
              <a:rPr lang="en-US" sz="2800" i="1" dirty="0" err="1" smtClean="0"/>
              <a:t>xy</a:t>
            </a:r>
            <a:r>
              <a:rPr lang="en-US" sz="2800" dirty="0" smtClean="0"/>
              <a:t> coordinates to </a:t>
            </a:r>
            <a:r>
              <a:rPr lang="en-US" sz="2800" i="1" dirty="0" err="1" smtClean="0"/>
              <a:t>x’y</a:t>
            </a:r>
            <a:r>
              <a:rPr lang="en-US" sz="2800" i="1" dirty="0" smtClean="0"/>
              <a:t>’</a:t>
            </a:r>
            <a:r>
              <a:rPr lang="en-US" sz="2800" dirty="0" smtClean="0"/>
              <a:t> coordinates, we set up a transformation that superimposes the axes onto the </a:t>
            </a:r>
            <a:r>
              <a:rPr lang="en-US" sz="2800" i="1" dirty="0" err="1" smtClean="0"/>
              <a:t>x’y</a:t>
            </a:r>
            <a:r>
              <a:rPr lang="en-US" sz="2800" i="1" dirty="0" smtClean="0"/>
              <a:t>’</a:t>
            </a:r>
            <a:r>
              <a:rPr lang="en-US" sz="2800" dirty="0" smtClean="0"/>
              <a:t> axes.</a:t>
            </a:r>
          </a:p>
          <a:p>
            <a:r>
              <a:rPr lang="en-US" sz="2800" dirty="0" smtClean="0"/>
              <a:t>This is done in two steps:</a:t>
            </a:r>
          </a:p>
          <a:p>
            <a:pPr lvl="1"/>
            <a:r>
              <a:rPr lang="en-US" sz="2600" dirty="0" smtClean="0"/>
              <a:t>Translate so that the origin (</a:t>
            </a:r>
            <a:r>
              <a:rPr lang="en-US" sz="2600" i="1" dirty="0" err="1" smtClean="0"/>
              <a:t>x</a:t>
            </a:r>
            <a:r>
              <a:rPr lang="en-US" sz="2600" i="1" baseline="-25000" dirty="0" err="1" smtClean="0"/>
              <a:t>n</a:t>
            </a:r>
            <a:r>
              <a:rPr lang="en-US" sz="2600" i="1" dirty="0" err="1" smtClean="0"/>
              <a:t>,y</a:t>
            </a:r>
            <a:r>
              <a:rPr lang="en-US" sz="2600" i="1" baseline="-25000" dirty="0" err="1" smtClean="0"/>
              <a:t>n</a:t>
            </a:r>
            <a:r>
              <a:rPr lang="en-US" sz="2600" dirty="0" smtClean="0"/>
              <a:t>) of the </a:t>
            </a:r>
            <a:r>
              <a:rPr lang="en-US" sz="2600" i="1" dirty="0" err="1" smtClean="0"/>
              <a:t>x’y</a:t>
            </a:r>
            <a:r>
              <a:rPr lang="en-US" sz="2600" i="1" dirty="0" smtClean="0"/>
              <a:t>’</a:t>
            </a:r>
            <a:r>
              <a:rPr lang="en-US" sz="2600" dirty="0" smtClean="0"/>
              <a:t> system is moved to the origin (0,0) of the </a:t>
            </a:r>
            <a:r>
              <a:rPr lang="en-US" sz="2600" i="1" dirty="0" err="1" smtClean="0"/>
              <a:t>xy</a:t>
            </a:r>
            <a:r>
              <a:rPr lang="en-US" sz="2600" dirty="0" smtClean="0"/>
              <a:t> system.</a:t>
            </a:r>
          </a:p>
          <a:p>
            <a:pPr lvl="1"/>
            <a:r>
              <a:rPr lang="en-US" sz="2600" dirty="0" smtClean="0"/>
              <a:t>Rotation the </a:t>
            </a:r>
            <a:r>
              <a:rPr lang="en-US" sz="2600" i="1" dirty="0" smtClean="0"/>
              <a:t>x’</a:t>
            </a:r>
            <a:r>
              <a:rPr lang="en-US" sz="2600" dirty="0" smtClean="0"/>
              <a:t> axis onto the </a:t>
            </a:r>
            <a:r>
              <a:rPr lang="en-US" sz="2600" i="1" dirty="0" smtClean="0"/>
              <a:t>x</a:t>
            </a:r>
            <a:r>
              <a:rPr lang="en-US" sz="2600" dirty="0" smtClean="0"/>
              <a:t> axis with angel (-</a:t>
            </a:r>
            <a:r>
              <a:rPr lang="el-GR" sz="2600" dirty="0" smtClean="0"/>
              <a:t>ϴ</a:t>
            </a:r>
            <a:r>
              <a:rPr lang="en-US" sz="2600" dirty="0" smtClean="0"/>
              <a:t>).</a:t>
            </a:r>
            <a:endParaRPr lang="de-DE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20E08-F305-43AB-8142-A421B529FE3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894</Words>
  <Application>Microsoft Office PowerPoint</Application>
  <PresentationFormat>On-screen Show (4:3)</PresentationFormat>
  <Paragraphs>251</Paragraphs>
  <Slides>30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Cordia New</vt:lpstr>
      <vt:lpstr>Symbol</vt:lpstr>
      <vt:lpstr>Times New Roman</vt:lpstr>
      <vt:lpstr>Office Theme</vt:lpstr>
      <vt:lpstr>Equation</vt:lpstr>
      <vt:lpstr> Geometric Transformations 2</vt:lpstr>
      <vt:lpstr>Basic Two-Dimensional Geometric Transformations</vt:lpstr>
      <vt:lpstr>Other Two-Dimensional Transformations</vt:lpstr>
      <vt:lpstr>Other Two-Dimensional Transformations</vt:lpstr>
      <vt:lpstr>Other Two-Dimensional Transformations</vt:lpstr>
      <vt:lpstr>Other Two-Dimensional Transformations</vt:lpstr>
      <vt:lpstr>Other Two-Dimensional Transformations</vt:lpstr>
      <vt:lpstr>Transformations between Two-Dimensional Coordinate Systems</vt:lpstr>
      <vt:lpstr>Transformations between Two-Dimensional Coordinate Systems</vt:lpstr>
      <vt:lpstr>Transformations between Two-Dimensional Coordinate Systems</vt:lpstr>
      <vt:lpstr>Transformations between Two-Dimensional Coordinate Systems</vt:lpstr>
      <vt:lpstr>Transformations between Two-Dimensional Coordinate Systems</vt:lpstr>
      <vt:lpstr>PowerPoint Presentation</vt:lpstr>
      <vt:lpstr>PowerPoint Presentation</vt:lpstr>
      <vt:lpstr>PowerPoint Presentation</vt:lpstr>
      <vt:lpstr> Geometric Transformation in Three-dimensional Space </vt:lpstr>
      <vt:lpstr>Geometric Transformation in Three-dimensional Space</vt:lpstr>
      <vt:lpstr>Geometric Transformation in Three-dimensional Space</vt:lpstr>
      <vt:lpstr>Geometric Transformation in Three-dimensional Space</vt:lpstr>
      <vt:lpstr>Geometric Transformation in Three-dimensional Space</vt:lpstr>
      <vt:lpstr> Geometric Transformation in Opengl</vt:lpstr>
      <vt:lpstr>Basic Transformations</vt:lpstr>
      <vt:lpstr>Basic Transformations</vt:lpstr>
      <vt:lpstr>Basic Transformations</vt:lpstr>
      <vt:lpstr>Order of Transformations</vt:lpstr>
      <vt:lpstr>Order of Transformations</vt:lpstr>
      <vt:lpstr>Example: Modeling a Chair</vt:lpstr>
      <vt:lpstr>Example: Modeling a Chair</vt:lpstr>
      <vt:lpstr>Example: Put three chairs in the room</vt:lpstr>
      <vt:lpstr>PowerPoint Presentation</vt:lpstr>
    </vt:vector>
  </TitlesOfParts>
  <Company>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Sara Assad</cp:lastModifiedBy>
  <cp:revision>208</cp:revision>
  <dcterms:created xsi:type="dcterms:W3CDTF">2012-03-13T08:14:59Z</dcterms:created>
  <dcterms:modified xsi:type="dcterms:W3CDTF">2020-11-21T10:06:00Z</dcterms:modified>
</cp:coreProperties>
</file>